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5"/>
  </p:notesMasterIdLst>
  <p:sldIdLst>
    <p:sldId id="256" r:id="rId2"/>
    <p:sldId id="257" r:id="rId3"/>
    <p:sldId id="601" r:id="rId4"/>
    <p:sldId id="262" r:id="rId5"/>
    <p:sldId id="263" r:id="rId6"/>
    <p:sldId id="638" r:id="rId7"/>
    <p:sldId id="279" r:id="rId8"/>
    <p:sldId id="367" r:id="rId9"/>
    <p:sldId id="368" r:id="rId10"/>
    <p:sldId id="369" r:id="rId11"/>
    <p:sldId id="370" r:id="rId12"/>
    <p:sldId id="280" r:id="rId13"/>
    <p:sldId id="284" r:id="rId14"/>
    <p:sldId id="281" r:id="rId15"/>
    <p:sldId id="640" r:id="rId16"/>
    <p:sldId id="265" r:id="rId17"/>
    <p:sldId id="272" r:id="rId18"/>
    <p:sldId id="285" r:id="rId19"/>
    <p:sldId id="276" r:id="rId20"/>
    <p:sldId id="639" r:id="rId21"/>
    <p:sldId id="641" r:id="rId22"/>
    <p:sldId id="643" r:id="rId23"/>
    <p:sldId id="286" r:id="rId24"/>
  </p:sldIdLst>
  <p:sldSz cx="9144000" cy="6858000" type="screen4x3"/>
  <p:notesSz cx="6858000" cy="9144000"/>
  <p:embeddedFontLst>
    <p:embeddedFont>
      <p:font typeface="等线" panose="02010600030101010101" pitchFamily="2" charset="-122"/>
      <p:regular r:id="rId26"/>
      <p:bold r:id="rId27"/>
    </p:embeddedFont>
    <p:embeddedFont>
      <p:font typeface="方正跃进简体" panose="02000000000000000000" pitchFamily="2" charset="-122"/>
      <p:regular r:id="rId28"/>
    </p:embeddedFont>
    <p:embeddedFont>
      <p:font typeface="华康俪金黑W8(P)" panose="020B0800000000000000" pitchFamily="34" charset="-122"/>
      <p:regular r:id="rId29"/>
    </p:embeddedFont>
    <p:embeddedFont>
      <p:font typeface="华文新魏" panose="02010800040101010101" pitchFamily="2" charset="-122"/>
      <p:regular r:id="rId30"/>
    </p:embeddedFont>
    <p:embeddedFont>
      <p:font typeface="微软雅黑" panose="020B0503020204020204" pitchFamily="34" charset="-122"/>
      <p:regular r:id="rId31"/>
      <p:bold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Calibri Light" panose="020F0302020204030204" pitchFamily="34" charset="0"/>
      <p:regular r:id="rId37"/>
      <p:italic r:id="rId38"/>
    </p:embeddedFont>
    <p:embeddedFont>
      <p:font typeface="Tahoma" panose="020B0604030504040204" pitchFamily="34" charset="0"/>
      <p:regular r:id="rId39"/>
      <p:bold r:id="rId4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总起" id="{413AC7AD-62DC-421C-9F13-95760DF0C848}">
          <p14:sldIdLst>
            <p14:sldId id="256"/>
            <p14:sldId id="257"/>
          </p14:sldIdLst>
        </p14:section>
        <p14:section name="生平" id="{A3572F73-4690-41AA-B09A-679A4CB3CA33}">
          <p14:sldIdLst>
            <p14:sldId id="601"/>
            <p14:sldId id="262"/>
            <p14:sldId id="263"/>
          </p14:sldIdLst>
        </p14:section>
        <p14:section name="战役" id="{BF1CE254-5097-492A-8407-1A3B8EB3B9F1}">
          <p14:sldIdLst>
            <p14:sldId id="638"/>
            <p14:sldId id="279"/>
            <p14:sldId id="367"/>
            <p14:sldId id="368"/>
            <p14:sldId id="369"/>
            <p14:sldId id="370"/>
            <p14:sldId id="280"/>
            <p14:sldId id="284"/>
            <p14:sldId id="281"/>
          </p14:sldIdLst>
        </p14:section>
        <p14:section name="著作" id="{A4DB44BD-E1CF-4749-8D60-BCEBC2DE30BB}">
          <p14:sldIdLst>
            <p14:sldId id="640"/>
            <p14:sldId id="265"/>
            <p14:sldId id="272"/>
            <p14:sldId id="285"/>
            <p14:sldId id="276"/>
          </p14:sldIdLst>
        </p14:section>
        <p14:section name="发展" id="{7BDB3E22-DB73-4744-A74B-7E9A70CE0705}">
          <p14:sldIdLst>
            <p14:sldId id="639"/>
            <p14:sldId id="641"/>
            <p14:sldId id="643"/>
          </p14:sldIdLst>
        </p14:section>
        <p14:section name="结束" id="{0446B0CE-9647-465C-B73D-4005B492301E}">
          <p14:sldIdLst>
            <p14:sldId id="28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3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3" autoAdjust="0"/>
    <p:restoredTop sz="94624" autoAdjust="0"/>
  </p:normalViewPr>
  <p:slideViewPr>
    <p:cSldViewPr snapToGrid="0">
      <p:cViewPr varScale="1">
        <p:scale>
          <a:sx n="107" d="100"/>
          <a:sy n="107" d="100"/>
        </p:scale>
        <p:origin x="108" y="1134"/>
      </p:cViewPr>
      <p:guideLst/>
    </p:cSldViewPr>
  </p:slideViewPr>
  <p:outlineViewPr>
    <p:cViewPr>
      <p:scale>
        <a:sx n="50" d="100"/>
        <a:sy n="50" d="100"/>
      </p:scale>
      <p:origin x="0" y="-681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D83184-DE5E-4CD2-A011-8387C43961D2}" type="datetimeFigureOut">
              <a:rPr lang="zh-CN" altLang="en-US" smtClean="0"/>
              <a:t>2019-04-14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B2C985-BD56-4BDF-A81A-25A394E20D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6982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2C985-BD56-4BDF-A81A-25A394E20DD2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6831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2357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0643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272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9656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1980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8050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2019-04-14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555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2019-04-14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303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2019-04-14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7729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8148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4477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47C0F4-9951-4DFA-AD64-E64B3B388CC9}" type="datetimeFigureOut">
              <a:rPr lang="zh-CN" altLang="en-US" smtClean="0"/>
              <a:t>2019-04-14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7353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5C6B356-AA68-4A06-A9B8-E6D8CACD7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949" y="2007050"/>
            <a:ext cx="3288102" cy="389684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9A083FC-04DE-4CD0-8C80-5D64BC0275F8}"/>
              </a:ext>
            </a:extLst>
          </p:cNvPr>
          <p:cNvSpPr/>
          <p:nvPr/>
        </p:nvSpPr>
        <p:spPr>
          <a:xfrm>
            <a:off x="1709678" y="802782"/>
            <a:ext cx="572464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dirty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毛泽东的军事理论</a:t>
            </a:r>
          </a:p>
        </p:txBody>
      </p:sp>
    </p:spTree>
    <p:extLst>
      <p:ext uri="{BB962C8B-B14F-4D97-AF65-F5344CB8AC3E}">
        <p14:creationId xmlns:p14="http://schemas.microsoft.com/office/powerpoint/2010/main" val="2558172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日期占位符 1">
            <a:extLst>
              <a:ext uri="{FF2B5EF4-FFF2-40B4-BE49-F238E27FC236}">
                <a16:creationId xmlns:a16="http://schemas.microsoft.com/office/drawing/2014/main" id="{AD07B495-08FF-47E3-89CB-7C6BD2F3018A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en-US" altLang="zh-CN"/>
          </a:p>
        </p:txBody>
      </p:sp>
      <p:sp>
        <p:nvSpPr>
          <p:cNvPr id="19459" name="页脚占位符 2">
            <a:extLst>
              <a:ext uri="{FF2B5EF4-FFF2-40B4-BE49-F238E27FC236}">
                <a16:creationId xmlns:a16="http://schemas.microsoft.com/office/drawing/2014/main" id="{515A304A-6B33-43EB-8FE8-80AA6784F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pic>
        <p:nvPicPr>
          <p:cNvPr id="19460" name="Picture 2" descr="四渡赤水3">
            <a:extLst>
              <a:ext uri="{FF2B5EF4-FFF2-40B4-BE49-F238E27FC236}">
                <a16:creationId xmlns:a16="http://schemas.microsoft.com/office/drawing/2014/main" id="{B903BF4B-E52C-4A6D-A0F9-9C465FB32A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日期占位符 1">
            <a:extLst>
              <a:ext uri="{FF2B5EF4-FFF2-40B4-BE49-F238E27FC236}">
                <a16:creationId xmlns:a16="http://schemas.microsoft.com/office/drawing/2014/main" id="{437D9DE1-22B9-411F-8A53-BE1114C6AE8B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en-US" altLang="zh-CN"/>
          </a:p>
        </p:txBody>
      </p:sp>
      <p:sp>
        <p:nvSpPr>
          <p:cNvPr id="20483" name="页脚占位符 2">
            <a:extLst>
              <a:ext uri="{FF2B5EF4-FFF2-40B4-BE49-F238E27FC236}">
                <a16:creationId xmlns:a16="http://schemas.microsoft.com/office/drawing/2014/main" id="{B8DDC883-2788-44FF-A463-F73EA18D0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pic>
        <p:nvPicPr>
          <p:cNvPr id="20484" name="Picture 2" descr="四渡赤水4">
            <a:extLst>
              <a:ext uri="{FF2B5EF4-FFF2-40B4-BE49-F238E27FC236}">
                <a16:creationId xmlns:a16="http://schemas.microsoft.com/office/drawing/2014/main" id="{5C9D487E-DEE6-4B53-B035-46F9CDD7FF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9E29F5-B118-47D7-B7DE-CD5FBA5AB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三大战役</a:t>
            </a: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0A3FF0-69F8-44B3-874D-1F8911DD9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三大战役是指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1948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月至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1949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月，中国人民解放军同中华民国国军进行的战略决战，包括辽沈战役、淮海战役、平津战役三个战略性战役。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zh-CN" altLang="zh-CN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1948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年，解放军攻克拥有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万重兵、工事坚固的山东省会城市济南。毙伤国民党军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22423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人，俘王耀武以下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61873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人。济南战役是人民解放军攻克敌人重点设防的大城市的开始。这一战役揭开了战略决战的序幕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[2]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。辽沈、淮海、平津三大战役，历时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142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天，共争取起义、投诚、接受和平改编与歼灭国民党正规军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144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个师，非正规军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29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个师，合计共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154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万余人。国民党赖以维持其反动统治的主要军事力量基本上被消灭。三大战役的胜利，奠定了人民解放战争在全国胜利的基础。</a:t>
            </a:r>
          </a:p>
          <a:p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74036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0FC9ADB-BD78-460E-A4EB-8A33A36C758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0376" y="402113"/>
            <a:ext cx="5663248" cy="60537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9293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A211221D-9890-44E9-ADD3-30D867AF0B69}"/>
              </a:ext>
            </a:extLst>
          </p:cNvPr>
          <p:cNvSpPr/>
          <p:nvPr/>
        </p:nvSpPr>
        <p:spPr>
          <a:xfrm>
            <a:off x="4283833" y="3011770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endParaRPr lang="en-US" altLang="zh-CN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7A400D-AA6D-43A8-8A25-895F2B0C4E4D}"/>
              </a:ext>
            </a:extLst>
          </p:cNvPr>
          <p:cNvSpPr/>
          <p:nvPr/>
        </p:nvSpPr>
        <p:spPr>
          <a:xfrm>
            <a:off x="841557" y="1688331"/>
            <a:ext cx="4068743" cy="30162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latin typeface="华文新魏" panose="02010800040101010101" pitchFamily="2" charset="-122"/>
                <a:ea typeface="华文新魏" panose="02010800040101010101" pitchFamily="2" charset="-122"/>
              </a:rPr>
              <a:t>战术</a:t>
            </a:r>
            <a:endParaRPr lang="en-US" altLang="zh-CN" sz="32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分割敌人，各个击破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攻城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围点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与打援、牵制相结合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军事打击为主，辅之以政治攻势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dirty="0">
                <a:latin typeface="华文新魏" panose="02010800040101010101" pitchFamily="2" charset="-122"/>
                <a:ea typeface="华文新魏" panose="02010800040101010101" pitchFamily="2" charset="-122"/>
              </a:rPr>
              <a:t>战略</a:t>
            </a:r>
            <a:endParaRPr lang="en-US" altLang="zh-CN" sz="32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放眼全局，注重战役间的协调配合。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针对不同情况制定不同的战略方针。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以攻打重点目标统率战役全局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1" name="图片 20" descr="图片包含 文字&#10;&#10;描述已自动生成">
            <a:extLst>
              <a:ext uri="{FF2B5EF4-FFF2-40B4-BE49-F238E27FC236}">
                <a16:creationId xmlns:a16="http://schemas.microsoft.com/office/drawing/2014/main" id="{197DDBAC-B3DC-48C9-99E2-B005113E2C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221" y="1191023"/>
            <a:ext cx="2955355" cy="4475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5765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过渡页主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44" y="663320"/>
            <a:ext cx="6043919" cy="279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603" name="Group 3"/>
          <p:cNvGrpSpPr>
            <a:grpSpLocks/>
          </p:cNvGrpSpPr>
          <p:nvPr/>
        </p:nvGrpSpPr>
        <p:grpSpPr bwMode="auto">
          <a:xfrm>
            <a:off x="673561" y="3441385"/>
            <a:ext cx="7678750" cy="375364"/>
            <a:chOff x="0" y="0"/>
            <a:chExt cx="10075" cy="492"/>
          </a:xfrm>
        </p:grpSpPr>
        <p:sp>
          <p:nvSpPr>
            <p:cNvPr id="25604" name="AutoShape 4"/>
            <p:cNvSpPr>
              <a:spLocks noChangeArrowheads="1"/>
            </p:cNvSpPr>
            <p:nvPr/>
          </p:nvSpPr>
          <p:spPr bwMode="auto">
            <a:xfrm>
              <a:off x="4800" y="0"/>
              <a:ext cx="495" cy="492"/>
            </a:xfrm>
            <a:prstGeom prst="star5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 sz="2161"/>
            </a:p>
          </p:txBody>
        </p:sp>
        <p:sp>
          <p:nvSpPr>
            <p:cNvPr id="2" name="Line 5"/>
            <p:cNvSpPr>
              <a:spLocks noChangeShapeType="1"/>
            </p:cNvSpPr>
            <p:nvPr/>
          </p:nvSpPr>
          <p:spPr bwMode="auto">
            <a:xfrm flipH="1">
              <a:off x="0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  <p:sp>
          <p:nvSpPr>
            <p:cNvPr id="3" name="Line 6"/>
            <p:cNvSpPr>
              <a:spLocks noChangeShapeType="1"/>
            </p:cNvSpPr>
            <p:nvPr/>
          </p:nvSpPr>
          <p:spPr bwMode="auto">
            <a:xfrm flipH="1">
              <a:off x="5329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</p:grpSp>
      <p:pic>
        <p:nvPicPr>
          <p:cNvPr id="25607" name="Picture 7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54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8" name="Picture 8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517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9" name="Picture 9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18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10" name="Picture 10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256" y="3936791"/>
            <a:ext cx="543038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5611" name="Text Box 11"/>
          <p:cNvSpPr txBox="1">
            <a:spLocks noChangeArrowheads="1"/>
          </p:cNvSpPr>
          <p:nvPr/>
        </p:nvSpPr>
        <p:spPr bwMode="auto">
          <a:xfrm>
            <a:off x="2929550" y="3932981"/>
            <a:ext cx="3227742" cy="535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buFont typeface="Arial" panose="020B0604020202020204" pitchFamily="34" charset="0"/>
              <a:buNone/>
            </a:pPr>
            <a:r>
              <a:rPr lang="zh-CN" altLang="en-US" sz="2881">
                <a:solidFill>
                  <a:schemeClr val="accent2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第三部分</a:t>
            </a:r>
            <a:endParaRPr lang="zh-CN" altLang="en-US" sz="2161"/>
          </a:p>
        </p:txBody>
      </p:sp>
      <p:sp>
        <p:nvSpPr>
          <p:cNvPr id="25612" name="Text Box 12"/>
          <p:cNvSpPr txBox="1">
            <a:spLocks noChangeArrowheads="1"/>
          </p:cNvSpPr>
          <p:nvPr/>
        </p:nvSpPr>
        <p:spPr bwMode="auto">
          <a:xfrm>
            <a:off x="2331256" y="4573193"/>
            <a:ext cx="4494832" cy="5803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107" tIns="43553" rIns="87107" bIns="43553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zh-CN" altLang="zh-CN" sz="32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著作中的战术思想</a:t>
            </a:r>
            <a:endParaRPr lang="zh-CN" altLang="en-US" sz="3200" b="1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  <p:sp>
        <p:nvSpPr>
          <p:cNvPr id="25613" name="Text Box 13"/>
          <p:cNvSpPr txBox="1">
            <a:spLocks noChangeArrowheads="1"/>
          </p:cNvSpPr>
          <p:nvPr/>
        </p:nvSpPr>
        <p:spPr bwMode="auto">
          <a:xfrm>
            <a:off x="2759081" y="5560349"/>
            <a:ext cx="352295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《论持久战》《战争与战略问题》</a:t>
            </a:r>
            <a:endParaRPr lang="zh-CN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89210"/>
      </p:ext>
    </p:extLst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25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6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6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150"/>
                            </p:stCondLst>
                            <p:childTnLst>
                              <p:par>
                                <p:cTn id="3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0" dur="500"/>
                                        <p:tgtEl>
                                          <p:spTgt spid="25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12" grpId="0" bldLvl="0" autoUpdateAnimBg="0"/>
      <p:bldP spid="25613" grpId="0" bldLvl="0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490" y="2316480"/>
            <a:ext cx="3429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A94B3E-EC81-4F53-A929-93FF5389BF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490" y="2575034"/>
            <a:ext cx="3840085" cy="34622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“</a:t>
            </a:r>
            <a:r>
              <a:rPr lang="zh-CN" altLang="en-US" b="0" dirty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兵民是胜利之本” </a:t>
            </a:r>
          </a:p>
        </p:txBody>
      </p:sp>
      <p:pic>
        <p:nvPicPr>
          <p:cNvPr id="4" name="图片 3" descr="IMG_256">
            <a:extLst>
              <a:ext uri="{FF2B5EF4-FFF2-40B4-BE49-F238E27FC236}">
                <a16:creationId xmlns:a16="http://schemas.microsoft.com/office/drawing/2014/main" id="{D901374D-AA6D-44C8-AFFE-F9A7805FFCA5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6"/>
          <a:stretch/>
        </p:blipFill>
        <p:spPr bwMode="auto">
          <a:xfrm>
            <a:off x="4409136" y="10"/>
            <a:ext cx="4734863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27670734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F486D3-9ABC-476F-AC4B-91C479E48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作品思想</a:t>
            </a:r>
            <a:b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6CCDD9-2925-4BE3-8DEE-1B254272F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918" y="1333379"/>
            <a:ext cx="7886700" cy="25933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抗日战争不是任何别的战争，乃是半殖民地半封建的中国和帝国主义的日本之间在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世纪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年代进行的一场决死的战争，全部问题的根据就在这里。</a:t>
            </a:r>
          </a:p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兵民是胜利之本</a:t>
            </a:r>
            <a:endParaRPr lang="en-US" altLang="zh-CN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武器是战争的重要的因素，但不是决定的因素，决定的因素是人不是物</a:t>
            </a:r>
            <a:endParaRPr lang="en-US" altLang="zh-CN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战争的胜利之最深厚的根源，存在于民众之中。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只要动员了全国老百姓，就会造成陷敌于灭顶之灾的汪洋大海，造成弥补武器等等缺陷的补救条件，造成克服一切战争困难的前提。</a:t>
            </a:r>
          </a:p>
          <a:p>
            <a:pPr>
              <a:lnSpc>
                <a:spcPct val="100000"/>
              </a:lnSpc>
            </a:pP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4B6196F-CE67-4E89-B992-65AF74E353B0}"/>
              </a:ext>
            </a:extLst>
          </p:cNvPr>
          <p:cNvSpPr/>
          <p:nvPr/>
        </p:nvSpPr>
        <p:spPr>
          <a:xfrm>
            <a:off x="4340268" y="4471059"/>
            <a:ext cx="440289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持久战》处处充满了辩证法，充满了唯物主义，是马克思主义的普遍真理同中国抗日战争的具体实际相结合的典范。它清楚而又正确地回答了人们最关心又一时看不清楚的问题，大大提高了坚持抗战的信念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9CC7E36-2912-402E-8DB4-5D7659E435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838445"/>
            <a:ext cx="4164903" cy="3019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1124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490" y="2316480"/>
            <a:ext cx="3429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6721AB-4640-4B55-8A93-AA0D5318F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490" y="2575034"/>
            <a:ext cx="3840085" cy="34622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600" b="0" dirty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“</a:t>
            </a:r>
            <a:r>
              <a:rPr lang="zh-CN" altLang="en-US" sz="1600" b="0" dirty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中国革命只能靠武装斗争解决问题</a:t>
            </a:r>
            <a:r>
              <a:rPr lang="en-US" altLang="zh-CN" sz="1600" b="0" dirty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”</a:t>
            </a:r>
            <a:endParaRPr lang="zh-CN" altLang="en-US" sz="1600" b="0" dirty="0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66FCA64-4EFC-465B-87B9-33536024F2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4" r="-1" b="-1"/>
          <a:stretch/>
        </p:blipFill>
        <p:spPr>
          <a:xfrm>
            <a:off x="4409136" y="10"/>
            <a:ext cx="4734863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048170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803F91-740E-48B2-BB00-FA74B0C5A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5759"/>
            <a:ext cx="7886700" cy="1325563"/>
          </a:xfrm>
        </p:spPr>
        <p:txBody>
          <a:bodyPr>
            <a:norm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作品思想</a:t>
            </a:r>
            <a:b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CB482E-E2A3-4331-8FB6-2AEF0316D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959457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基于时代下中国的特殊国情，中国必须开创适合 自己的革命道路，选择农村包围城市，武装夺取政权是有必然缘由的。</a:t>
            </a:r>
          </a:p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 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我们战争并非恋战， 而是通过战争终结战争。</a:t>
            </a:r>
          </a:p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十七年的探索，使我党积累了独有而珍贵的军事经验。也熟悉发展了马克思主义理论。</a:t>
            </a:r>
          </a:p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国内战争和民族战争中党的军事战略的转变。选择游击战还是正规战，不能墨守成规，而是要对症下药。观察比较敌人与我们的实况。</a:t>
            </a:r>
          </a:p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抗日游击战在早期发挥了不可取代的重要作用。但基于局势变化，向正规战的转变亟待完成。</a:t>
            </a:r>
          </a:p>
          <a:p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149B96A-CB0F-4BEE-9A42-500A69CDCD22}"/>
              </a:ext>
            </a:extLst>
          </p:cNvPr>
          <p:cNvSpPr/>
          <p:nvPr/>
        </p:nvSpPr>
        <p:spPr>
          <a:xfrm>
            <a:off x="3072912" y="4572131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战争与战略问题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一文中， 毛泽东辨析了中外国情区别，总结国共经验与成就。从我党与国实况出发，就我党革命道路中的争议点做出了明确而有重要参考价值的答复。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FA8ECEC-C5A0-4176-ABAD-25B66FD60C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81328" y="3962400"/>
            <a:ext cx="211455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714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 descr="目录">
            <a:extLst>
              <a:ext uri="{FF2B5EF4-FFF2-40B4-BE49-F238E27FC236}">
                <a16:creationId xmlns:a16="http://schemas.microsoft.com/office/drawing/2014/main" id="{4AD13996-8A1A-4F44-BC92-E84AE473F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68712"/>
            <a:ext cx="4227513" cy="3189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" name="Picture 3" descr="徽标">
            <a:extLst>
              <a:ext uri="{FF2B5EF4-FFF2-40B4-BE49-F238E27FC236}">
                <a16:creationId xmlns:a16="http://schemas.microsoft.com/office/drawing/2014/main" id="{F8665828-9C02-4965-BF76-1BA5B1ED91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5" y="1784351"/>
            <a:ext cx="2752725" cy="215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8" name="组合 47">
            <a:extLst>
              <a:ext uri="{FF2B5EF4-FFF2-40B4-BE49-F238E27FC236}">
                <a16:creationId xmlns:a16="http://schemas.microsoft.com/office/drawing/2014/main" id="{5A730B8F-DC54-46B4-83B9-4D1F8F6B9AC9}"/>
              </a:ext>
            </a:extLst>
          </p:cNvPr>
          <p:cNvGrpSpPr/>
          <p:nvPr/>
        </p:nvGrpSpPr>
        <p:grpSpPr>
          <a:xfrm>
            <a:off x="4396338" y="1563689"/>
            <a:ext cx="4632324" cy="5089525"/>
            <a:chOff x="3997327" y="1563689"/>
            <a:chExt cx="4632324" cy="5089525"/>
          </a:xfrm>
        </p:grpSpPr>
        <p:grpSp>
          <p:nvGrpSpPr>
            <p:cNvPr id="28" name="Group 4">
              <a:extLst>
                <a:ext uri="{FF2B5EF4-FFF2-40B4-BE49-F238E27FC236}">
                  <a16:creationId xmlns:a16="http://schemas.microsoft.com/office/drawing/2014/main" id="{C6162BB4-518F-4027-8E4C-B66D997B183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03701" y="1563689"/>
              <a:ext cx="4425950" cy="5089525"/>
              <a:chOff x="0" y="0"/>
              <a:chExt cx="6972" cy="8016"/>
            </a:xfrm>
          </p:grpSpPr>
          <p:sp>
            <p:nvSpPr>
              <p:cNvPr id="29" name="AutoShape 5">
                <a:extLst>
                  <a:ext uri="{FF2B5EF4-FFF2-40B4-BE49-F238E27FC236}">
                    <a16:creationId xmlns:a16="http://schemas.microsoft.com/office/drawing/2014/main" id="{BE0ABC46-AA68-4FA3-9531-BA0AAEA051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" y="78"/>
                <a:ext cx="6894" cy="7938"/>
              </a:xfrm>
              <a:prstGeom prst="roundRect">
                <a:avLst>
                  <a:gd name="adj" fmla="val 2713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/>
              <a:lstStyle>
                <a:lvl1pPr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30" name="AutoShape 6">
                <a:extLst>
                  <a:ext uri="{FF2B5EF4-FFF2-40B4-BE49-F238E27FC236}">
                    <a16:creationId xmlns:a16="http://schemas.microsoft.com/office/drawing/2014/main" id="{69F5DCBB-0B84-4B35-B1E2-C4863E904D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0"/>
                <a:ext cx="6894" cy="7938"/>
              </a:xfrm>
              <a:prstGeom prst="roundRect">
                <a:avLst>
                  <a:gd name="adj" fmla="val 2713"/>
                </a:avLst>
              </a:prstGeom>
              <a:solidFill>
                <a:srgbClr val="D9D3C2"/>
              </a:solidFill>
              <a:ln w="9525">
                <a:solidFill>
                  <a:schemeClr val="accent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/>
              <a:lstStyle>
                <a:lvl1pPr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</p:grpSp>
        <p:sp>
          <p:nvSpPr>
            <p:cNvPr id="31" name="任意多边形 86">
              <a:extLst>
                <a:ext uri="{FF2B5EF4-FFF2-40B4-BE49-F238E27FC236}">
                  <a16:creationId xmlns:a16="http://schemas.microsoft.com/office/drawing/2014/main" id="{F9396885-C032-4361-A7AB-4D21EF14CE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8913" y="1824038"/>
              <a:ext cx="207962" cy="536575"/>
            </a:xfrm>
            <a:custGeom>
              <a:avLst/>
              <a:gdLst>
                <a:gd name="T0" fmla="*/ 2002135 w 21600"/>
                <a:gd name="T1" fmla="*/ 2986139 h 21600"/>
                <a:gd name="T2" fmla="*/ 1978316 w 21600"/>
                <a:gd name="T3" fmla="*/ 13329293 h 21600"/>
                <a:gd name="T4" fmla="*/ 0 w 21600"/>
                <a:gd name="T5" fmla="*/ 10047566 h 21600"/>
                <a:gd name="T6" fmla="*/ 2965 w 21600"/>
                <a:gd name="T7" fmla="*/ 0 h 21600"/>
                <a:gd name="T8" fmla="*/ 2002135 w 21600"/>
                <a:gd name="T9" fmla="*/ 2986139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599" y="4839"/>
                  </a:moveTo>
                  <a:lnTo>
                    <a:pt x="21342" y="21600"/>
                  </a:lnTo>
                  <a:lnTo>
                    <a:pt x="0" y="16282"/>
                  </a:lnTo>
                  <a:lnTo>
                    <a:pt x="32" y="0"/>
                  </a:lnTo>
                  <a:lnTo>
                    <a:pt x="21599" y="4839"/>
                  </a:lnTo>
                  <a:close/>
                </a:path>
              </a:pathLst>
            </a:custGeom>
            <a:solidFill>
              <a:srgbClr val="8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" name="任意多边形 1313">
              <a:extLst>
                <a:ext uri="{FF2B5EF4-FFF2-40B4-BE49-F238E27FC236}">
                  <a16:creationId xmlns:a16="http://schemas.microsoft.com/office/drawing/2014/main" id="{FC373F99-4671-4BDE-BC7C-D39C30CEC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7327" y="1824038"/>
              <a:ext cx="3440113" cy="419100"/>
            </a:xfrm>
            <a:custGeom>
              <a:avLst/>
              <a:gdLst>
                <a:gd name="T0" fmla="*/ 0 w 21600"/>
                <a:gd name="T1" fmla="*/ 8045110 h 21600"/>
                <a:gd name="T2" fmla="*/ 547887845 w 21600"/>
                <a:gd name="T3" fmla="*/ 8131704 h 21600"/>
                <a:gd name="T4" fmla="*/ 523740163 w 21600"/>
                <a:gd name="T5" fmla="*/ 4044024 h 21600"/>
                <a:gd name="T6" fmla="*/ 547887845 w 21600"/>
                <a:gd name="T7" fmla="*/ 129514 h 21600"/>
                <a:gd name="T8" fmla="*/ 1369675 w 21600"/>
                <a:gd name="T9" fmla="*/ 0 h 21600"/>
                <a:gd name="T10" fmla="*/ 0 w 21600"/>
                <a:gd name="T11" fmla="*/ 804511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370"/>
                  </a:moveTo>
                  <a:lnTo>
                    <a:pt x="21600" y="21600"/>
                  </a:lnTo>
                  <a:lnTo>
                    <a:pt x="20648" y="10742"/>
                  </a:lnTo>
                  <a:lnTo>
                    <a:pt x="21600" y="344"/>
                  </a:lnTo>
                  <a:lnTo>
                    <a:pt x="54" y="0"/>
                  </a:lnTo>
                  <a:lnTo>
                    <a:pt x="0" y="213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4" name="AutoShape 11">
              <a:extLst>
                <a:ext uri="{FF2B5EF4-FFF2-40B4-BE49-F238E27FC236}">
                  <a16:creationId xmlns:a16="http://schemas.microsoft.com/office/drawing/2014/main" id="{FBAB56F5-55FE-4B6C-9A78-87CF2A572C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8940" y="1876427"/>
              <a:ext cx="263525" cy="263525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35" name="Text Box 12">
              <a:extLst>
                <a:ext uri="{FF2B5EF4-FFF2-40B4-BE49-F238E27FC236}">
                  <a16:creationId xmlns:a16="http://schemas.microsoft.com/office/drawing/2014/main" id="{C7254003-8A10-496A-BE10-D25E3E1820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6276" y="1854200"/>
              <a:ext cx="2457450" cy="3502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>
              <a:spAutoFit/>
            </a:bodyPr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毛泽东</a:t>
              </a:r>
              <a:r>
                <a:rPr lang="zh-CN" altLang="en-US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的军事</a:t>
              </a:r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生平</a:t>
              </a:r>
              <a:endPara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任意多边形 86">
              <a:extLst>
                <a:ext uri="{FF2B5EF4-FFF2-40B4-BE49-F238E27FC236}">
                  <a16:creationId xmlns:a16="http://schemas.microsoft.com/office/drawing/2014/main" id="{A17E20DD-DA1B-433C-BE6A-FE850ABD51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8913" y="2744788"/>
              <a:ext cx="207962" cy="536575"/>
            </a:xfrm>
            <a:custGeom>
              <a:avLst/>
              <a:gdLst>
                <a:gd name="T0" fmla="*/ 2002135 w 21600"/>
                <a:gd name="T1" fmla="*/ 2986139 h 21600"/>
                <a:gd name="T2" fmla="*/ 1978316 w 21600"/>
                <a:gd name="T3" fmla="*/ 13329293 h 21600"/>
                <a:gd name="T4" fmla="*/ 0 w 21600"/>
                <a:gd name="T5" fmla="*/ 10047566 h 21600"/>
                <a:gd name="T6" fmla="*/ 2965 w 21600"/>
                <a:gd name="T7" fmla="*/ 0 h 21600"/>
                <a:gd name="T8" fmla="*/ 2002135 w 21600"/>
                <a:gd name="T9" fmla="*/ 2986139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599" y="4839"/>
                  </a:moveTo>
                  <a:lnTo>
                    <a:pt x="21342" y="21600"/>
                  </a:lnTo>
                  <a:lnTo>
                    <a:pt x="0" y="16282"/>
                  </a:lnTo>
                  <a:lnTo>
                    <a:pt x="32" y="0"/>
                  </a:lnTo>
                  <a:lnTo>
                    <a:pt x="21599" y="4839"/>
                  </a:lnTo>
                  <a:close/>
                </a:path>
              </a:pathLst>
            </a:custGeom>
            <a:solidFill>
              <a:srgbClr val="8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" name="任意多边形 1313">
              <a:extLst>
                <a:ext uri="{FF2B5EF4-FFF2-40B4-BE49-F238E27FC236}">
                  <a16:creationId xmlns:a16="http://schemas.microsoft.com/office/drawing/2014/main" id="{3ACDDFD8-7A94-47BA-AB9D-A8DD485994A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7327" y="2744788"/>
              <a:ext cx="3440113" cy="419100"/>
            </a:xfrm>
            <a:custGeom>
              <a:avLst/>
              <a:gdLst>
                <a:gd name="T0" fmla="*/ 0 w 21600"/>
                <a:gd name="T1" fmla="*/ 8045110 h 21600"/>
                <a:gd name="T2" fmla="*/ 547887845 w 21600"/>
                <a:gd name="T3" fmla="*/ 8131704 h 21600"/>
                <a:gd name="T4" fmla="*/ 523740163 w 21600"/>
                <a:gd name="T5" fmla="*/ 4044024 h 21600"/>
                <a:gd name="T6" fmla="*/ 547887845 w 21600"/>
                <a:gd name="T7" fmla="*/ 129514 h 21600"/>
                <a:gd name="T8" fmla="*/ 1369675 w 21600"/>
                <a:gd name="T9" fmla="*/ 0 h 21600"/>
                <a:gd name="T10" fmla="*/ 0 w 21600"/>
                <a:gd name="T11" fmla="*/ 804511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370"/>
                  </a:moveTo>
                  <a:lnTo>
                    <a:pt x="21600" y="21600"/>
                  </a:lnTo>
                  <a:lnTo>
                    <a:pt x="20648" y="10742"/>
                  </a:lnTo>
                  <a:lnTo>
                    <a:pt x="21600" y="344"/>
                  </a:lnTo>
                  <a:lnTo>
                    <a:pt x="54" y="0"/>
                  </a:lnTo>
                  <a:lnTo>
                    <a:pt x="0" y="213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" name="AutoShape 16">
              <a:extLst>
                <a:ext uri="{FF2B5EF4-FFF2-40B4-BE49-F238E27FC236}">
                  <a16:creationId xmlns:a16="http://schemas.microsoft.com/office/drawing/2014/main" id="{0F876227-2DDD-46FC-A46B-596367CE08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8940" y="2797177"/>
              <a:ext cx="263525" cy="263525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39" name="Text Box 17">
              <a:extLst>
                <a:ext uri="{FF2B5EF4-FFF2-40B4-BE49-F238E27FC236}">
                  <a16:creationId xmlns:a16="http://schemas.microsoft.com/office/drawing/2014/main" id="{6C8B509F-DC95-4545-9890-A8C6460F88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6276" y="2774950"/>
              <a:ext cx="2457450" cy="3502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>
              <a:spAutoFit/>
            </a:bodyPr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经典战役</a:t>
              </a:r>
              <a:endPara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任意多边形 86">
              <a:extLst>
                <a:ext uri="{FF2B5EF4-FFF2-40B4-BE49-F238E27FC236}">
                  <a16:creationId xmlns:a16="http://schemas.microsoft.com/office/drawing/2014/main" id="{A670BBD0-42EC-4C65-9FBC-080E9CBDFE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8913" y="3697289"/>
              <a:ext cx="207962" cy="536575"/>
            </a:xfrm>
            <a:custGeom>
              <a:avLst/>
              <a:gdLst>
                <a:gd name="T0" fmla="*/ 2002135 w 21600"/>
                <a:gd name="T1" fmla="*/ 2986139 h 21600"/>
                <a:gd name="T2" fmla="*/ 1978316 w 21600"/>
                <a:gd name="T3" fmla="*/ 13329293 h 21600"/>
                <a:gd name="T4" fmla="*/ 0 w 21600"/>
                <a:gd name="T5" fmla="*/ 10047566 h 21600"/>
                <a:gd name="T6" fmla="*/ 2965 w 21600"/>
                <a:gd name="T7" fmla="*/ 0 h 21600"/>
                <a:gd name="T8" fmla="*/ 2002135 w 21600"/>
                <a:gd name="T9" fmla="*/ 2986139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599" y="4839"/>
                  </a:moveTo>
                  <a:lnTo>
                    <a:pt x="21342" y="21600"/>
                  </a:lnTo>
                  <a:lnTo>
                    <a:pt x="0" y="16282"/>
                  </a:lnTo>
                  <a:lnTo>
                    <a:pt x="32" y="0"/>
                  </a:lnTo>
                  <a:lnTo>
                    <a:pt x="21599" y="4839"/>
                  </a:lnTo>
                  <a:close/>
                </a:path>
              </a:pathLst>
            </a:custGeom>
            <a:solidFill>
              <a:srgbClr val="8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" name="任意多边形 1313">
              <a:extLst>
                <a:ext uri="{FF2B5EF4-FFF2-40B4-BE49-F238E27FC236}">
                  <a16:creationId xmlns:a16="http://schemas.microsoft.com/office/drawing/2014/main" id="{01C7B60B-3BA3-4096-8C2F-FB207042B13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7327" y="3697287"/>
              <a:ext cx="3440113" cy="419100"/>
            </a:xfrm>
            <a:custGeom>
              <a:avLst/>
              <a:gdLst>
                <a:gd name="T0" fmla="*/ 0 w 21600"/>
                <a:gd name="T1" fmla="*/ 8045110 h 21600"/>
                <a:gd name="T2" fmla="*/ 547887845 w 21600"/>
                <a:gd name="T3" fmla="*/ 8131704 h 21600"/>
                <a:gd name="T4" fmla="*/ 523740163 w 21600"/>
                <a:gd name="T5" fmla="*/ 4044024 h 21600"/>
                <a:gd name="T6" fmla="*/ 547887845 w 21600"/>
                <a:gd name="T7" fmla="*/ 129514 h 21600"/>
                <a:gd name="T8" fmla="*/ 1369675 w 21600"/>
                <a:gd name="T9" fmla="*/ 0 h 21600"/>
                <a:gd name="T10" fmla="*/ 0 w 21600"/>
                <a:gd name="T11" fmla="*/ 804511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370"/>
                  </a:moveTo>
                  <a:lnTo>
                    <a:pt x="21600" y="21600"/>
                  </a:lnTo>
                  <a:lnTo>
                    <a:pt x="20648" y="10742"/>
                  </a:lnTo>
                  <a:lnTo>
                    <a:pt x="21600" y="344"/>
                  </a:lnTo>
                  <a:lnTo>
                    <a:pt x="54" y="0"/>
                  </a:lnTo>
                  <a:lnTo>
                    <a:pt x="0" y="213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2" name="AutoShape 21">
              <a:extLst>
                <a:ext uri="{FF2B5EF4-FFF2-40B4-BE49-F238E27FC236}">
                  <a16:creationId xmlns:a16="http://schemas.microsoft.com/office/drawing/2014/main" id="{F923D79A-D007-451C-B068-A3EF9560D8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8940" y="3749676"/>
              <a:ext cx="263525" cy="263525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43" name="Text Box 22">
              <a:extLst>
                <a:ext uri="{FF2B5EF4-FFF2-40B4-BE49-F238E27FC236}">
                  <a16:creationId xmlns:a16="http://schemas.microsoft.com/office/drawing/2014/main" id="{10AF5B1C-CB22-448A-A3B0-53F5C7BBE1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6276" y="3727451"/>
              <a:ext cx="2457450" cy="3502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>
              <a:spAutoFit/>
            </a:bodyPr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著作中的战术思想</a:t>
              </a:r>
              <a:endPara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任意多边形 86">
              <a:extLst>
                <a:ext uri="{FF2B5EF4-FFF2-40B4-BE49-F238E27FC236}">
                  <a16:creationId xmlns:a16="http://schemas.microsoft.com/office/drawing/2014/main" id="{E1CA7623-B3D6-48C8-A11C-4B3D04227B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8913" y="4681538"/>
              <a:ext cx="207962" cy="536575"/>
            </a:xfrm>
            <a:custGeom>
              <a:avLst/>
              <a:gdLst>
                <a:gd name="T0" fmla="*/ 2002135 w 21600"/>
                <a:gd name="T1" fmla="*/ 2986139 h 21600"/>
                <a:gd name="T2" fmla="*/ 1978316 w 21600"/>
                <a:gd name="T3" fmla="*/ 13329293 h 21600"/>
                <a:gd name="T4" fmla="*/ 0 w 21600"/>
                <a:gd name="T5" fmla="*/ 10047566 h 21600"/>
                <a:gd name="T6" fmla="*/ 2965 w 21600"/>
                <a:gd name="T7" fmla="*/ 0 h 21600"/>
                <a:gd name="T8" fmla="*/ 2002135 w 21600"/>
                <a:gd name="T9" fmla="*/ 2986139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599" y="4839"/>
                  </a:moveTo>
                  <a:lnTo>
                    <a:pt x="21342" y="21600"/>
                  </a:lnTo>
                  <a:lnTo>
                    <a:pt x="0" y="16282"/>
                  </a:lnTo>
                  <a:lnTo>
                    <a:pt x="32" y="0"/>
                  </a:lnTo>
                  <a:lnTo>
                    <a:pt x="21599" y="4839"/>
                  </a:lnTo>
                  <a:close/>
                </a:path>
              </a:pathLst>
            </a:custGeom>
            <a:solidFill>
              <a:srgbClr val="8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5" name="任意多边形 1313">
              <a:extLst>
                <a:ext uri="{FF2B5EF4-FFF2-40B4-BE49-F238E27FC236}">
                  <a16:creationId xmlns:a16="http://schemas.microsoft.com/office/drawing/2014/main" id="{09C2C21A-5485-45F7-A15C-DA6FE619A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7327" y="4681538"/>
              <a:ext cx="3440113" cy="419100"/>
            </a:xfrm>
            <a:custGeom>
              <a:avLst/>
              <a:gdLst>
                <a:gd name="T0" fmla="*/ 0 w 21600"/>
                <a:gd name="T1" fmla="*/ 8045110 h 21600"/>
                <a:gd name="T2" fmla="*/ 547887845 w 21600"/>
                <a:gd name="T3" fmla="*/ 8131704 h 21600"/>
                <a:gd name="T4" fmla="*/ 523740163 w 21600"/>
                <a:gd name="T5" fmla="*/ 4044024 h 21600"/>
                <a:gd name="T6" fmla="*/ 547887845 w 21600"/>
                <a:gd name="T7" fmla="*/ 129514 h 21600"/>
                <a:gd name="T8" fmla="*/ 1369675 w 21600"/>
                <a:gd name="T9" fmla="*/ 0 h 21600"/>
                <a:gd name="T10" fmla="*/ 0 w 21600"/>
                <a:gd name="T11" fmla="*/ 804511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370"/>
                  </a:moveTo>
                  <a:lnTo>
                    <a:pt x="21600" y="21600"/>
                  </a:lnTo>
                  <a:lnTo>
                    <a:pt x="20648" y="10742"/>
                  </a:lnTo>
                  <a:lnTo>
                    <a:pt x="21600" y="344"/>
                  </a:lnTo>
                  <a:lnTo>
                    <a:pt x="54" y="0"/>
                  </a:lnTo>
                  <a:lnTo>
                    <a:pt x="0" y="213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" name="AutoShape 26">
              <a:extLst>
                <a:ext uri="{FF2B5EF4-FFF2-40B4-BE49-F238E27FC236}">
                  <a16:creationId xmlns:a16="http://schemas.microsoft.com/office/drawing/2014/main" id="{6D7AA106-3045-4070-8395-C86BA65F20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8940" y="4733927"/>
              <a:ext cx="263525" cy="263525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47" name="Text Box 27">
              <a:extLst>
                <a:ext uri="{FF2B5EF4-FFF2-40B4-BE49-F238E27FC236}">
                  <a16:creationId xmlns:a16="http://schemas.microsoft.com/office/drawing/2014/main" id="{5C471957-AA96-4E09-AA39-BBAC11C64C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6276" y="4711701"/>
              <a:ext cx="2457450" cy="3502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>
              <a:spAutoFit/>
            </a:bodyPr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发展历程以及重要地位</a:t>
              </a:r>
              <a:endParaRPr lang="zh-CN" alt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1187660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过渡页主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44" y="663320"/>
            <a:ext cx="6043919" cy="279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603" name="Group 3"/>
          <p:cNvGrpSpPr>
            <a:grpSpLocks/>
          </p:cNvGrpSpPr>
          <p:nvPr/>
        </p:nvGrpSpPr>
        <p:grpSpPr bwMode="auto">
          <a:xfrm>
            <a:off x="673561" y="3441385"/>
            <a:ext cx="7678750" cy="375364"/>
            <a:chOff x="0" y="0"/>
            <a:chExt cx="10075" cy="492"/>
          </a:xfrm>
        </p:grpSpPr>
        <p:sp>
          <p:nvSpPr>
            <p:cNvPr id="25604" name="AutoShape 4"/>
            <p:cNvSpPr>
              <a:spLocks noChangeArrowheads="1"/>
            </p:cNvSpPr>
            <p:nvPr/>
          </p:nvSpPr>
          <p:spPr bwMode="auto">
            <a:xfrm>
              <a:off x="4800" y="0"/>
              <a:ext cx="495" cy="492"/>
            </a:xfrm>
            <a:prstGeom prst="star5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 sz="2161"/>
            </a:p>
          </p:txBody>
        </p:sp>
        <p:sp>
          <p:nvSpPr>
            <p:cNvPr id="2" name="Line 5"/>
            <p:cNvSpPr>
              <a:spLocks noChangeShapeType="1"/>
            </p:cNvSpPr>
            <p:nvPr/>
          </p:nvSpPr>
          <p:spPr bwMode="auto">
            <a:xfrm flipH="1">
              <a:off x="0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  <p:sp>
          <p:nvSpPr>
            <p:cNvPr id="3" name="Line 6"/>
            <p:cNvSpPr>
              <a:spLocks noChangeShapeType="1"/>
            </p:cNvSpPr>
            <p:nvPr/>
          </p:nvSpPr>
          <p:spPr bwMode="auto">
            <a:xfrm flipH="1">
              <a:off x="5329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</p:grpSp>
      <p:pic>
        <p:nvPicPr>
          <p:cNvPr id="25607" name="Picture 7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54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8" name="Picture 8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517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9" name="Picture 9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18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10" name="Picture 10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256" y="3936791"/>
            <a:ext cx="543038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5611" name="Text Box 11"/>
          <p:cNvSpPr txBox="1">
            <a:spLocks noChangeArrowheads="1"/>
          </p:cNvSpPr>
          <p:nvPr/>
        </p:nvSpPr>
        <p:spPr bwMode="auto">
          <a:xfrm>
            <a:off x="2929550" y="3932981"/>
            <a:ext cx="3227742" cy="535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buFont typeface="Arial" panose="020B0604020202020204" pitchFamily="34" charset="0"/>
              <a:buNone/>
            </a:pPr>
            <a:r>
              <a:rPr lang="zh-CN" altLang="en-US" sz="2881">
                <a:solidFill>
                  <a:schemeClr val="accent2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第四部分</a:t>
            </a:r>
            <a:endParaRPr lang="zh-CN" altLang="en-US" sz="2161"/>
          </a:p>
        </p:txBody>
      </p:sp>
      <p:sp>
        <p:nvSpPr>
          <p:cNvPr id="25612" name="Text Box 12"/>
          <p:cNvSpPr txBox="1">
            <a:spLocks noChangeArrowheads="1"/>
          </p:cNvSpPr>
          <p:nvPr/>
        </p:nvSpPr>
        <p:spPr bwMode="auto">
          <a:xfrm>
            <a:off x="2331256" y="4573193"/>
            <a:ext cx="4494832" cy="5803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107" tIns="43553" rIns="87107" bIns="43553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zh-CN" altLang="zh-CN" sz="32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发展历程以及重要地位</a:t>
            </a:r>
            <a:endParaRPr lang="zh-CN" altLang="en-US" sz="3200" b="1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  <p:sp>
        <p:nvSpPr>
          <p:cNvPr id="25613" name="Text Box 13"/>
          <p:cNvSpPr txBox="1">
            <a:spLocks noChangeArrowheads="1"/>
          </p:cNvSpPr>
          <p:nvPr/>
        </p:nvSpPr>
        <p:spPr bwMode="auto">
          <a:xfrm>
            <a:off x="3053709" y="5610226"/>
            <a:ext cx="29336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萌芽、产生、形成、完善</a:t>
            </a: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25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6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6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150"/>
                            </p:stCondLst>
                            <p:childTnLst>
                              <p:par>
                                <p:cTn id="3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0" dur="500"/>
                                        <p:tgtEl>
                                          <p:spTgt spid="25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12" grpId="0" bldLvl="0" autoUpdateAnimBg="0"/>
      <p:bldP spid="25613" grpId="0" bldLvl="0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8">
            <a:extLst>
              <a:ext uri="{FF2B5EF4-FFF2-40B4-BE49-F238E27FC236}">
                <a16:creationId xmlns:a16="http://schemas.microsoft.com/office/drawing/2014/main" id="{9D041F76-BD1A-4D4F-8100-171AC20C6218}"/>
              </a:ext>
            </a:extLst>
          </p:cNvPr>
          <p:cNvGrpSpPr>
            <a:grpSpLocks/>
          </p:cNvGrpSpPr>
          <p:nvPr/>
        </p:nvGrpSpPr>
        <p:grpSpPr bwMode="auto">
          <a:xfrm>
            <a:off x="232573" y="4303460"/>
            <a:ext cx="3133021" cy="1465316"/>
            <a:chOff x="-857483" y="0"/>
            <a:chExt cx="3372558" cy="1444404"/>
          </a:xfrm>
        </p:grpSpPr>
        <p:sp>
          <p:nvSpPr>
            <p:cNvPr id="5" name="Line 58">
              <a:extLst>
                <a:ext uri="{FF2B5EF4-FFF2-40B4-BE49-F238E27FC236}">
                  <a16:creationId xmlns:a16="http://schemas.microsoft.com/office/drawing/2014/main" id="{F9E13F0C-6DBD-4A1B-826B-DAAA63009CD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13706" y="0"/>
              <a:ext cx="1" cy="334963"/>
            </a:xfrm>
            <a:prstGeom prst="line">
              <a:avLst/>
            </a:prstGeom>
            <a:noFill/>
            <a:ln w="19050">
              <a:solidFill>
                <a:srgbClr val="9B827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Line 59">
              <a:extLst>
                <a:ext uri="{FF2B5EF4-FFF2-40B4-BE49-F238E27FC236}">
                  <a16:creationId xmlns:a16="http://schemas.microsoft.com/office/drawing/2014/main" id="{25735690-CF1B-4A87-86F8-853AD1C800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58056" y="344488"/>
              <a:ext cx="1495425" cy="1"/>
            </a:xfrm>
            <a:prstGeom prst="line">
              <a:avLst/>
            </a:prstGeom>
            <a:noFill/>
            <a:ln w="19050">
              <a:solidFill>
                <a:srgbClr val="9B827D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Text Box 60">
              <a:extLst>
                <a:ext uri="{FF2B5EF4-FFF2-40B4-BE49-F238E27FC236}">
                  <a16:creationId xmlns:a16="http://schemas.microsoft.com/office/drawing/2014/main" id="{E9FF8D3A-BEF5-44C7-990D-91230B6832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857483" y="341861"/>
              <a:ext cx="3372558" cy="110254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72574" tIns="36287" rIns="72574" bIns="36287">
              <a:spAutoFit/>
            </a:bodyPr>
            <a:lstStyle>
              <a:lvl1pPr>
                <a:spcBef>
                  <a:spcPct val="20000"/>
                </a:spcBef>
                <a:buChar char="•"/>
                <a:defRPr sz="1500">
                  <a:solidFill>
                    <a:srgbClr val="080808"/>
                  </a:solidFill>
                  <a:latin typeface="Arial" panose="020B0604020202020204" pitchFamily="34" charset="0"/>
                  <a:ea typeface="仿宋_GB2312" pitchFamily="1" charset="-122"/>
                </a:defRPr>
              </a:lvl1pPr>
              <a:lvl2pPr marL="590550" indent="-228600">
                <a:spcBef>
                  <a:spcPct val="20000"/>
                </a:spcBef>
                <a:buChar char="–"/>
                <a:defRPr sz="1400">
                  <a:solidFill>
                    <a:srgbClr val="080808"/>
                  </a:solidFill>
                  <a:latin typeface="Arial" panose="020B0604020202020204" pitchFamily="34" charset="0"/>
                  <a:ea typeface="楷体_GB2312" panose="02010609030101010101" pitchFamily="49" charset="-122"/>
                </a:defRPr>
              </a:lvl2pPr>
              <a:lvl3pPr marL="908050" indent="-182563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270000" indent="-180975">
                <a:spcBef>
                  <a:spcPct val="20000"/>
                </a:spcBef>
                <a:buChar char="–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1633538" indent="-182563">
                <a:spcBef>
                  <a:spcPct val="20000"/>
                </a:spcBef>
                <a:buChar char="»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090738" indent="-1825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547938" indent="-1825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005138" indent="-1825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462338" indent="-1825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30000"/>
                </a:lnSpc>
                <a:spcBef>
                  <a:spcPct val="0"/>
                </a:spcBef>
                <a:buClr>
                  <a:schemeClr val="hlink"/>
                </a:buClr>
                <a:buFontTx/>
                <a:buNone/>
              </a:pPr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少年毛泽东学习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30000"/>
                </a:lnSpc>
                <a:spcBef>
                  <a:spcPct val="0"/>
                </a:spcBef>
                <a:buClr>
                  <a:schemeClr val="hlink"/>
                </a:buClr>
                <a:buFontTx/>
                <a:buNone/>
              </a:pPr>
              <a:r>
                <a:rPr lang="zh-CN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马克思主义理论辩证唯物主义</a:t>
              </a:r>
              <a:endParaRPr lang="en-US" altLang="zh-CN" sz="1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  <a:p>
              <a:pPr algn="ctr">
                <a:lnSpc>
                  <a:spcPct val="130000"/>
                </a:lnSpc>
                <a:spcBef>
                  <a:spcPct val="0"/>
                </a:spcBef>
                <a:buClr>
                  <a:schemeClr val="hlink"/>
                </a:buClr>
                <a:buFontTx/>
                <a:buNone/>
              </a:pPr>
              <a:r>
                <a:rPr lang="zh-CN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中国优秀的传统文化</a:t>
              </a:r>
              <a:endParaRPr lang="en-US" sz="1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8" name="Group 12">
            <a:extLst>
              <a:ext uri="{FF2B5EF4-FFF2-40B4-BE49-F238E27FC236}">
                <a16:creationId xmlns:a16="http://schemas.microsoft.com/office/drawing/2014/main" id="{1E8772E0-B5D2-4B7C-812C-807B9D6D7F6C}"/>
              </a:ext>
            </a:extLst>
          </p:cNvPr>
          <p:cNvGrpSpPr>
            <a:grpSpLocks/>
          </p:cNvGrpSpPr>
          <p:nvPr/>
        </p:nvGrpSpPr>
        <p:grpSpPr bwMode="auto">
          <a:xfrm>
            <a:off x="6031802" y="1428218"/>
            <a:ext cx="2743447" cy="1517165"/>
            <a:chOff x="-530061" y="-466019"/>
            <a:chExt cx="2953814" cy="1495773"/>
          </a:xfrm>
        </p:grpSpPr>
        <p:sp>
          <p:nvSpPr>
            <p:cNvPr id="9" name="Line 65">
              <a:extLst>
                <a:ext uri="{FF2B5EF4-FFF2-40B4-BE49-F238E27FC236}">
                  <a16:creationId xmlns:a16="http://schemas.microsoft.com/office/drawing/2014/main" id="{21595CA3-244F-4C43-9289-0D52C952F26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64084" y="694791"/>
              <a:ext cx="1" cy="334963"/>
            </a:xfrm>
            <a:prstGeom prst="line">
              <a:avLst/>
            </a:prstGeom>
            <a:noFill/>
            <a:ln w="19050">
              <a:solidFill>
                <a:srgbClr val="9B827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Line 66">
              <a:extLst>
                <a:ext uri="{FF2B5EF4-FFF2-40B4-BE49-F238E27FC236}">
                  <a16:creationId xmlns:a16="http://schemas.microsoft.com/office/drawing/2014/main" id="{79A5EA76-F601-4690-99DD-DD5A3A95DD1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0484" y="693204"/>
              <a:ext cx="1631950" cy="1"/>
            </a:xfrm>
            <a:prstGeom prst="line">
              <a:avLst/>
            </a:prstGeom>
            <a:noFill/>
            <a:ln w="19050">
              <a:solidFill>
                <a:srgbClr val="9B827D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Text Box 67">
              <a:extLst>
                <a:ext uri="{FF2B5EF4-FFF2-40B4-BE49-F238E27FC236}">
                  <a16:creationId xmlns:a16="http://schemas.microsoft.com/office/drawing/2014/main" id="{95A5F0C4-329A-4CAD-969E-759D1425FB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30061" y="-466019"/>
              <a:ext cx="2953814" cy="11027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72574" tIns="36287" rIns="72574" bIns="36287">
              <a:spAutoFit/>
            </a:bodyPr>
            <a:lstStyle>
              <a:lvl1pPr>
                <a:spcBef>
                  <a:spcPct val="20000"/>
                </a:spcBef>
                <a:buChar char="•"/>
                <a:defRPr sz="1500">
                  <a:solidFill>
                    <a:srgbClr val="080808"/>
                  </a:solidFill>
                  <a:latin typeface="Arial" panose="020B0604020202020204" pitchFamily="34" charset="0"/>
                  <a:ea typeface="仿宋_GB2312" pitchFamily="1" charset="-122"/>
                </a:defRPr>
              </a:lvl1pPr>
              <a:lvl2pPr marL="590550" indent="-228600">
                <a:spcBef>
                  <a:spcPct val="20000"/>
                </a:spcBef>
                <a:buChar char="–"/>
                <a:defRPr sz="1400">
                  <a:solidFill>
                    <a:srgbClr val="080808"/>
                  </a:solidFill>
                  <a:latin typeface="Arial" panose="020B0604020202020204" pitchFamily="34" charset="0"/>
                  <a:ea typeface="楷体_GB2312" panose="02010609030101010101" pitchFamily="49" charset="-122"/>
                </a:defRPr>
              </a:lvl2pPr>
              <a:lvl3pPr marL="908050" indent="-182563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270000" indent="-180975">
                <a:spcBef>
                  <a:spcPct val="20000"/>
                </a:spcBef>
                <a:buChar char="–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1633538" indent="-182563">
                <a:spcBef>
                  <a:spcPct val="20000"/>
                </a:spcBef>
                <a:buChar char="»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090738" indent="-1825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547938" indent="-1825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005138" indent="-1825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462338" indent="-1825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30000"/>
                </a:lnSpc>
                <a:spcBef>
                  <a:spcPct val="0"/>
                </a:spcBef>
                <a:buClr>
                  <a:schemeClr val="accent1"/>
                </a:buClr>
                <a:buFontTx/>
                <a:buNone/>
              </a:pPr>
              <a:r>
                <a:rPr lang="zh-CN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解放战争时期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30000"/>
                </a:lnSpc>
                <a:spcBef>
                  <a:spcPct val="0"/>
                </a:spcBef>
                <a:buClr>
                  <a:schemeClr val="accent1"/>
                </a:buClr>
                <a:buFontTx/>
                <a:buNone/>
              </a:pPr>
              <a:r>
                <a:rPr lang="zh-CN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关于战略进攻、战略决战和战略追击的系统理论</a:t>
              </a:r>
              <a:endParaRPr lang="en-US" sz="1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2" name="Group 16">
            <a:extLst>
              <a:ext uri="{FF2B5EF4-FFF2-40B4-BE49-F238E27FC236}">
                <a16:creationId xmlns:a16="http://schemas.microsoft.com/office/drawing/2014/main" id="{2F01721E-9A95-4F26-A5E5-D4BBE21007B8}"/>
              </a:ext>
            </a:extLst>
          </p:cNvPr>
          <p:cNvGrpSpPr>
            <a:grpSpLocks/>
          </p:cNvGrpSpPr>
          <p:nvPr/>
        </p:nvGrpSpPr>
        <p:grpSpPr bwMode="auto">
          <a:xfrm>
            <a:off x="2357209" y="1476322"/>
            <a:ext cx="2953001" cy="1481347"/>
            <a:chOff x="-587540" y="-434529"/>
            <a:chExt cx="3184162" cy="1459869"/>
          </a:xfrm>
        </p:grpSpPr>
        <p:sp>
          <p:nvSpPr>
            <p:cNvPr id="13" name="Line 68">
              <a:extLst>
                <a:ext uri="{FF2B5EF4-FFF2-40B4-BE49-F238E27FC236}">
                  <a16:creationId xmlns:a16="http://schemas.microsoft.com/office/drawing/2014/main" id="{5C969076-789B-49B5-9A5E-1B3B74A8BC5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3925" y="690377"/>
              <a:ext cx="1" cy="334963"/>
            </a:xfrm>
            <a:prstGeom prst="line">
              <a:avLst/>
            </a:prstGeom>
            <a:noFill/>
            <a:ln w="19050">
              <a:solidFill>
                <a:srgbClr val="9B827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Line 69">
              <a:extLst>
                <a:ext uri="{FF2B5EF4-FFF2-40B4-BE49-F238E27FC236}">
                  <a16:creationId xmlns:a16="http://schemas.microsoft.com/office/drawing/2014/main" id="{49FE67E4-591E-4D0D-8E05-8670072014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0" y="688790"/>
              <a:ext cx="1771650" cy="1"/>
            </a:xfrm>
            <a:prstGeom prst="line">
              <a:avLst/>
            </a:prstGeom>
            <a:noFill/>
            <a:ln w="19050">
              <a:solidFill>
                <a:srgbClr val="9B827D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Text Box 70">
              <a:extLst>
                <a:ext uri="{FF2B5EF4-FFF2-40B4-BE49-F238E27FC236}">
                  <a16:creationId xmlns:a16="http://schemas.microsoft.com/office/drawing/2014/main" id="{56FBCD8F-F795-46EF-B854-BE766E2255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87540" y="-434529"/>
              <a:ext cx="3184162" cy="1102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72574" tIns="36287" rIns="72574" bIns="36287">
              <a:spAutoFit/>
            </a:bodyPr>
            <a:lstStyle>
              <a:lvl1pPr>
                <a:spcBef>
                  <a:spcPct val="20000"/>
                </a:spcBef>
                <a:buChar char="•"/>
                <a:defRPr sz="1500">
                  <a:solidFill>
                    <a:srgbClr val="080808"/>
                  </a:solidFill>
                  <a:latin typeface="Arial" panose="020B0604020202020204" pitchFamily="34" charset="0"/>
                  <a:ea typeface="仿宋_GB2312" pitchFamily="1" charset="-122"/>
                </a:defRPr>
              </a:lvl1pPr>
              <a:lvl2pPr marL="590550" indent="-228600">
                <a:spcBef>
                  <a:spcPct val="20000"/>
                </a:spcBef>
                <a:buChar char="–"/>
                <a:defRPr sz="1400">
                  <a:solidFill>
                    <a:srgbClr val="080808"/>
                  </a:solidFill>
                  <a:latin typeface="Arial" panose="020B0604020202020204" pitchFamily="34" charset="0"/>
                  <a:ea typeface="楷体_GB2312" panose="02010609030101010101" pitchFamily="49" charset="-122"/>
                </a:defRPr>
              </a:lvl2pPr>
              <a:lvl3pPr marL="908050" indent="-182563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270000" indent="-180975">
                <a:spcBef>
                  <a:spcPct val="20000"/>
                </a:spcBef>
                <a:buChar char="–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1633538" indent="-182563">
                <a:spcBef>
                  <a:spcPct val="20000"/>
                </a:spcBef>
                <a:buChar char="»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090738" indent="-1825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547938" indent="-1825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005138" indent="-1825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462338" indent="-1825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30000"/>
                </a:lnSpc>
                <a:spcBef>
                  <a:spcPct val="0"/>
                </a:spcBef>
                <a:buClr>
                  <a:schemeClr val="accent2"/>
                </a:buClr>
                <a:buFontTx/>
                <a:buNone/>
              </a:pPr>
              <a:r>
                <a:rPr lang="zh-CN" altLang="en-US" sz="18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宋体" panose="02010600030101010101" pitchFamily="2" charset="-122"/>
                </a:rPr>
                <a:t>井冈山时期</a:t>
              </a:r>
              <a:endParaRPr lang="en-US" altLang="zh-CN" sz="1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  <a:p>
              <a:pPr algn="ctr">
                <a:lnSpc>
                  <a:spcPct val="130000"/>
                </a:lnSpc>
                <a:spcBef>
                  <a:spcPct val="0"/>
                </a:spcBef>
                <a:buClr>
                  <a:schemeClr val="accent2"/>
                </a:buClr>
                <a:buFontTx/>
                <a:buNone/>
              </a:pPr>
              <a:r>
                <a:rPr lang="zh-CN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“政权是由枪杆子中取得的”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30000"/>
                </a:lnSpc>
                <a:spcBef>
                  <a:spcPct val="0"/>
                </a:spcBef>
                <a:buClr>
                  <a:schemeClr val="accent2"/>
                </a:buClr>
                <a:buFontTx/>
                <a:buNone/>
              </a:pPr>
              <a:r>
                <a:rPr lang="zh-CN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“农村包围城市道路</a:t>
              </a: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”</a:t>
              </a:r>
              <a:endParaRPr lang="en-US" sz="1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6" name="Group 20">
            <a:extLst>
              <a:ext uri="{FF2B5EF4-FFF2-40B4-BE49-F238E27FC236}">
                <a16:creationId xmlns:a16="http://schemas.microsoft.com/office/drawing/2014/main" id="{C38E8239-2A01-4297-A60E-2A465FF1F761}"/>
              </a:ext>
            </a:extLst>
          </p:cNvPr>
          <p:cNvGrpSpPr>
            <a:grpSpLocks/>
          </p:cNvGrpSpPr>
          <p:nvPr/>
        </p:nvGrpSpPr>
        <p:grpSpPr bwMode="auto">
          <a:xfrm>
            <a:off x="3759800" y="4296048"/>
            <a:ext cx="3643726" cy="1522330"/>
            <a:chOff x="-1149738" y="0"/>
            <a:chExt cx="3924109" cy="1499850"/>
          </a:xfrm>
        </p:grpSpPr>
        <p:sp>
          <p:nvSpPr>
            <p:cNvPr id="17" name="Line 71">
              <a:extLst>
                <a:ext uri="{FF2B5EF4-FFF2-40B4-BE49-F238E27FC236}">
                  <a16:creationId xmlns:a16="http://schemas.microsoft.com/office/drawing/2014/main" id="{F230F600-CC12-4242-9496-CA70423CAB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46137" y="0"/>
              <a:ext cx="1" cy="334963"/>
            </a:xfrm>
            <a:prstGeom prst="line">
              <a:avLst/>
            </a:prstGeom>
            <a:noFill/>
            <a:ln w="19050">
              <a:solidFill>
                <a:srgbClr val="9B827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Line 72">
              <a:extLst>
                <a:ext uri="{FF2B5EF4-FFF2-40B4-BE49-F238E27FC236}">
                  <a16:creationId xmlns:a16="http://schemas.microsoft.com/office/drawing/2014/main" id="{9841449B-63B9-4DF8-AB40-7364F4B17C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925" y="334963"/>
              <a:ext cx="1587500" cy="1"/>
            </a:xfrm>
            <a:prstGeom prst="line">
              <a:avLst/>
            </a:prstGeom>
            <a:noFill/>
            <a:ln w="19050">
              <a:solidFill>
                <a:srgbClr val="9B827D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Text Box 73">
              <a:extLst>
                <a:ext uri="{FF2B5EF4-FFF2-40B4-BE49-F238E27FC236}">
                  <a16:creationId xmlns:a16="http://schemas.microsoft.com/office/drawing/2014/main" id="{A2AAB723-F23B-431E-81F3-05CA0156C9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149738" y="397862"/>
              <a:ext cx="3924109" cy="11019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72574" tIns="36287" rIns="72574" bIns="36287">
              <a:spAutoFit/>
            </a:bodyPr>
            <a:lstStyle>
              <a:lvl1pPr>
                <a:spcBef>
                  <a:spcPct val="20000"/>
                </a:spcBef>
                <a:buChar char="•"/>
                <a:defRPr sz="1500">
                  <a:solidFill>
                    <a:srgbClr val="080808"/>
                  </a:solidFill>
                  <a:latin typeface="Arial" panose="020B0604020202020204" pitchFamily="34" charset="0"/>
                  <a:ea typeface="仿宋_GB2312" pitchFamily="1" charset="-122"/>
                </a:defRPr>
              </a:lvl1pPr>
              <a:lvl2pPr marL="590550" indent="-228600">
                <a:spcBef>
                  <a:spcPct val="20000"/>
                </a:spcBef>
                <a:buChar char="–"/>
                <a:defRPr sz="1400">
                  <a:solidFill>
                    <a:srgbClr val="080808"/>
                  </a:solidFill>
                  <a:latin typeface="Arial" panose="020B0604020202020204" pitchFamily="34" charset="0"/>
                  <a:ea typeface="楷体_GB2312" panose="02010609030101010101" pitchFamily="49" charset="-122"/>
                </a:defRPr>
              </a:lvl2pPr>
              <a:lvl3pPr marL="908050" indent="-182563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270000" indent="-180975">
                <a:spcBef>
                  <a:spcPct val="20000"/>
                </a:spcBef>
                <a:buChar char="–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1633538" indent="-182563">
                <a:spcBef>
                  <a:spcPct val="20000"/>
                </a:spcBef>
                <a:buChar char="»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090738" indent="-1825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547938" indent="-1825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005138" indent="-1825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462338" indent="-182563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7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30000"/>
                </a:lnSpc>
                <a:spcBef>
                  <a:spcPct val="0"/>
                </a:spcBef>
                <a:buClr>
                  <a:schemeClr val="folHlink"/>
                </a:buClr>
                <a:buFontTx/>
                <a:buNone/>
              </a:pPr>
              <a:r>
                <a:rPr lang="zh-CN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遵义会议至</a:t>
              </a: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1945</a:t>
              </a:r>
              <a:r>
                <a:rPr lang="zh-CN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年抗日战争胜利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30000"/>
                </a:lnSpc>
                <a:spcBef>
                  <a:spcPct val="0"/>
                </a:spcBef>
                <a:buClr>
                  <a:schemeClr val="folHlink"/>
                </a:buClr>
                <a:buFontTx/>
                <a:buNone/>
              </a:pPr>
              <a:r>
                <a:rPr lang="zh-CN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形成完整科学体系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30000"/>
                </a:lnSpc>
                <a:spcBef>
                  <a:spcPct val="0"/>
                </a:spcBef>
                <a:buClr>
                  <a:schemeClr val="folHlink"/>
                </a:buClr>
                <a:buFontTx/>
                <a:buNone/>
              </a:pPr>
              <a:r>
                <a:rPr lang="zh-CN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研究和指导战争的认识论和方法论</a:t>
              </a:r>
              <a:endParaRPr lang="en-US" sz="1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20" name="Group 24">
            <a:extLst>
              <a:ext uri="{FF2B5EF4-FFF2-40B4-BE49-F238E27FC236}">
                <a16:creationId xmlns:a16="http://schemas.microsoft.com/office/drawing/2014/main" id="{3211E430-1C1F-4F25-AE07-4D85C4E08F8D}"/>
              </a:ext>
            </a:extLst>
          </p:cNvPr>
          <p:cNvGrpSpPr>
            <a:grpSpLocks/>
          </p:cNvGrpSpPr>
          <p:nvPr/>
        </p:nvGrpSpPr>
        <p:grpSpPr bwMode="auto">
          <a:xfrm>
            <a:off x="303354" y="2980955"/>
            <a:ext cx="8840646" cy="1271631"/>
            <a:chOff x="0" y="0"/>
            <a:chExt cx="5760" cy="790"/>
          </a:xfrm>
        </p:grpSpPr>
        <p:sp>
          <p:nvSpPr>
            <p:cNvPr id="21" name="Line 75">
              <a:extLst>
                <a:ext uri="{FF2B5EF4-FFF2-40B4-BE49-F238E27FC236}">
                  <a16:creationId xmlns:a16="http://schemas.microsoft.com/office/drawing/2014/main" id="{464165BB-2065-43AA-9BE9-49086733F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0" y="399"/>
              <a:ext cx="652" cy="1"/>
            </a:xfrm>
            <a:prstGeom prst="line">
              <a:avLst/>
            </a:prstGeom>
            <a:noFill/>
            <a:ln w="76200">
              <a:solidFill>
                <a:srgbClr val="9B827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Line 76">
              <a:extLst>
                <a:ext uri="{FF2B5EF4-FFF2-40B4-BE49-F238E27FC236}">
                  <a16:creationId xmlns:a16="http://schemas.microsoft.com/office/drawing/2014/main" id="{BF9B4330-15F8-4923-B90E-2CDD999BE24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39" y="399"/>
              <a:ext cx="510" cy="1"/>
            </a:xfrm>
            <a:prstGeom prst="line">
              <a:avLst/>
            </a:prstGeom>
            <a:noFill/>
            <a:ln w="76200">
              <a:solidFill>
                <a:srgbClr val="9B827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Arc 77">
              <a:extLst>
                <a:ext uri="{FF2B5EF4-FFF2-40B4-BE49-F238E27FC236}">
                  <a16:creationId xmlns:a16="http://schemas.microsoft.com/office/drawing/2014/main" id="{3D7FA837-DE8B-475F-8637-29E3D4D76B3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 flipV="1">
              <a:off x="2046" y="-174"/>
              <a:ext cx="412" cy="769"/>
            </a:xfrm>
            <a:custGeom>
              <a:avLst/>
              <a:gdLst>
                <a:gd name="T0" fmla="*/ 0 w 22794"/>
                <a:gd name="T1" fmla="*/ 0 h 43200"/>
                <a:gd name="T2" fmla="*/ 0 w 22794"/>
                <a:gd name="T3" fmla="*/ 14 h 43200"/>
                <a:gd name="T4" fmla="*/ 0 w 22794"/>
                <a:gd name="T5" fmla="*/ 7 h 43200"/>
                <a:gd name="T6" fmla="*/ 0 60000 65536"/>
                <a:gd name="T7" fmla="*/ 0 60000 65536"/>
                <a:gd name="T8" fmla="*/ 0 60000 65536"/>
                <a:gd name="T9" fmla="*/ 0 w 22794"/>
                <a:gd name="T10" fmla="*/ 0 h 43200"/>
                <a:gd name="T11" fmla="*/ 22794 w 22794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794" h="4320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</a:path>
                <a:path w="22794" h="4320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  <a:lnTo>
                    <a:pt x="1194" y="21600"/>
                  </a:lnTo>
                  <a:lnTo>
                    <a:pt x="749" y="4"/>
                  </a:lnTo>
                  <a:close/>
                </a:path>
              </a:pathLst>
            </a:custGeom>
            <a:noFill/>
            <a:ln w="76200" cap="flat" cmpd="sng">
              <a:solidFill>
                <a:srgbClr val="9B827D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72574" tIns="36287" rIns="72574" bIns="36287" anchor="ctr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Arc 78">
              <a:extLst>
                <a:ext uri="{FF2B5EF4-FFF2-40B4-BE49-F238E27FC236}">
                  <a16:creationId xmlns:a16="http://schemas.microsoft.com/office/drawing/2014/main" id="{09E64441-08ED-4940-84E1-E0D9FEB23B2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 flipV="1">
              <a:off x="4497" y="-175"/>
              <a:ext cx="418" cy="769"/>
            </a:xfrm>
            <a:custGeom>
              <a:avLst/>
              <a:gdLst>
                <a:gd name="T0" fmla="*/ 0 w 22794"/>
                <a:gd name="T1" fmla="*/ 0 h 43200"/>
                <a:gd name="T2" fmla="*/ 0 w 22794"/>
                <a:gd name="T3" fmla="*/ 14 h 43200"/>
                <a:gd name="T4" fmla="*/ 0 w 22794"/>
                <a:gd name="T5" fmla="*/ 7 h 43200"/>
                <a:gd name="T6" fmla="*/ 0 60000 65536"/>
                <a:gd name="T7" fmla="*/ 0 60000 65536"/>
                <a:gd name="T8" fmla="*/ 0 60000 65536"/>
                <a:gd name="T9" fmla="*/ 0 w 22794"/>
                <a:gd name="T10" fmla="*/ 0 h 43200"/>
                <a:gd name="T11" fmla="*/ 22794 w 22794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794" h="4320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</a:path>
                <a:path w="22794" h="4320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  <a:lnTo>
                    <a:pt x="1194" y="21600"/>
                  </a:lnTo>
                  <a:lnTo>
                    <a:pt x="749" y="4"/>
                  </a:lnTo>
                  <a:close/>
                </a:path>
              </a:pathLst>
            </a:custGeom>
            <a:noFill/>
            <a:ln w="76200" cap="flat" cmpd="sng">
              <a:solidFill>
                <a:srgbClr val="9B827D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72574" tIns="36287" rIns="72574" bIns="36287" anchor="ctr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Line 79">
              <a:extLst>
                <a:ext uri="{FF2B5EF4-FFF2-40B4-BE49-F238E27FC236}">
                  <a16:creationId xmlns:a16="http://schemas.microsoft.com/office/drawing/2014/main" id="{F54735D7-5825-4D12-9AB3-40FE83E7926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619" y="399"/>
              <a:ext cx="496" cy="1"/>
            </a:xfrm>
            <a:prstGeom prst="line">
              <a:avLst/>
            </a:prstGeom>
            <a:noFill/>
            <a:ln w="76200">
              <a:solidFill>
                <a:srgbClr val="9B827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Arc 80">
              <a:extLst>
                <a:ext uri="{FF2B5EF4-FFF2-40B4-BE49-F238E27FC236}">
                  <a16:creationId xmlns:a16="http://schemas.microsoft.com/office/drawing/2014/main" id="{680041D1-6D80-4178-AD87-5675F38F66B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72" y="198"/>
              <a:ext cx="400" cy="769"/>
            </a:xfrm>
            <a:custGeom>
              <a:avLst/>
              <a:gdLst>
                <a:gd name="T0" fmla="*/ 0 w 22794"/>
                <a:gd name="T1" fmla="*/ 0 h 43200"/>
                <a:gd name="T2" fmla="*/ 0 w 22794"/>
                <a:gd name="T3" fmla="*/ 14 h 43200"/>
                <a:gd name="T4" fmla="*/ 0 w 22794"/>
                <a:gd name="T5" fmla="*/ 7 h 43200"/>
                <a:gd name="T6" fmla="*/ 0 60000 65536"/>
                <a:gd name="T7" fmla="*/ 0 60000 65536"/>
                <a:gd name="T8" fmla="*/ 0 60000 65536"/>
                <a:gd name="T9" fmla="*/ 0 w 22794"/>
                <a:gd name="T10" fmla="*/ 0 h 43200"/>
                <a:gd name="T11" fmla="*/ 22794 w 22794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794" h="4320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</a:path>
                <a:path w="22794" h="4320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  <a:lnTo>
                    <a:pt x="1194" y="21600"/>
                  </a:lnTo>
                  <a:lnTo>
                    <a:pt x="749" y="4"/>
                  </a:lnTo>
                  <a:close/>
                </a:path>
              </a:pathLst>
            </a:custGeom>
            <a:noFill/>
            <a:ln w="76200" cap="flat" cmpd="sng">
              <a:solidFill>
                <a:srgbClr val="9B827D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72574" tIns="36287" rIns="72574" bIns="36287" anchor="ctr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Line 81">
              <a:extLst>
                <a:ext uri="{FF2B5EF4-FFF2-40B4-BE49-F238E27FC236}">
                  <a16:creationId xmlns:a16="http://schemas.microsoft.com/office/drawing/2014/main" id="{56335B39-978E-4C75-9589-1A16A1439FD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71" y="399"/>
              <a:ext cx="689" cy="1"/>
            </a:xfrm>
            <a:prstGeom prst="line">
              <a:avLst/>
            </a:prstGeom>
            <a:noFill/>
            <a:ln w="76200">
              <a:solidFill>
                <a:srgbClr val="9B827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Line 82">
              <a:extLst>
                <a:ext uri="{FF2B5EF4-FFF2-40B4-BE49-F238E27FC236}">
                  <a16:creationId xmlns:a16="http://schemas.microsoft.com/office/drawing/2014/main" id="{C15FA953-6A65-497E-9EF7-33DC1157193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377" y="399"/>
              <a:ext cx="523" cy="1"/>
            </a:xfrm>
            <a:prstGeom prst="line">
              <a:avLst/>
            </a:prstGeom>
            <a:noFill/>
            <a:ln w="76200">
              <a:solidFill>
                <a:srgbClr val="9B827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Arc 83">
              <a:extLst>
                <a:ext uri="{FF2B5EF4-FFF2-40B4-BE49-F238E27FC236}">
                  <a16:creationId xmlns:a16="http://schemas.microsoft.com/office/drawing/2014/main" id="{A72F375C-B64D-4A34-BC24-EAF8B4878E1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09" y="198"/>
              <a:ext cx="400" cy="769"/>
            </a:xfrm>
            <a:custGeom>
              <a:avLst/>
              <a:gdLst>
                <a:gd name="T0" fmla="*/ 0 w 22794"/>
                <a:gd name="T1" fmla="*/ 0 h 43200"/>
                <a:gd name="T2" fmla="*/ 0 w 22794"/>
                <a:gd name="T3" fmla="*/ 14 h 43200"/>
                <a:gd name="T4" fmla="*/ 0 w 22794"/>
                <a:gd name="T5" fmla="*/ 7 h 43200"/>
                <a:gd name="T6" fmla="*/ 0 60000 65536"/>
                <a:gd name="T7" fmla="*/ 0 60000 65536"/>
                <a:gd name="T8" fmla="*/ 0 60000 65536"/>
                <a:gd name="T9" fmla="*/ 0 w 22794"/>
                <a:gd name="T10" fmla="*/ 0 h 43200"/>
                <a:gd name="T11" fmla="*/ 22794 w 22794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794" h="4320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</a:path>
                <a:path w="22794" h="4320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  <a:lnTo>
                    <a:pt x="1194" y="21600"/>
                  </a:lnTo>
                  <a:lnTo>
                    <a:pt x="749" y="4"/>
                  </a:lnTo>
                  <a:close/>
                </a:path>
              </a:pathLst>
            </a:custGeom>
            <a:noFill/>
            <a:ln w="76200" cap="flat" cmpd="sng">
              <a:solidFill>
                <a:srgbClr val="9B827D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72574" tIns="36287" rIns="72574" bIns="36287" anchor="ctr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0" name="Group 34">
            <a:extLst>
              <a:ext uri="{FF2B5EF4-FFF2-40B4-BE49-F238E27FC236}">
                <a16:creationId xmlns:a16="http://schemas.microsoft.com/office/drawing/2014/main" id="{A384E9C8-246E-44FE-8A56-1A8649C3D907}"/>
              </a:ext>
            </a:extLst>
          </p:cNvPr>
          <p:cNvGrpSpPr>
            <a:grpSpLocks/>
          </p:cNvGrpSpPr>
          <p:nvPr/>
        </p:nvGrpSpPr>
        <p:grpSpPr bwMode="auto">
          <a:xfrm>
            <a:off x="1340939" y="3097777"/>
            <a:ext cx="993245" cy="1083016"/>
            <a:chOff x="0" y="0"/>
            <a:chExt cx="1134126" cy="1134126"/>
          </a:xfrm>
        </p:grpSpPr>
        <p:sp>
          <p:nvSpPr>
            <p:cNvPr id="31" name="椭圆 93">
              <a:extLst>
                <a:ext uri="{FF2B5EF4-FFF2-40B4-BE49-F238E27FC236}">
                  <a16:creationId xmlns:a16="http://schemas.microsoft.com/office/drawing/2014/main" id="{75AEE1D8-8FAC-4A2C-A31F-7127C3A13F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134126" cy="1134126"/>
            </a:xfrm>
            <a:prstGeom prst="ellipse">
              <a:avLst/>
            </a:prstGeom>
            <a:gradFill rotWithShape="1">
              <a:gsLst>
                <a:gs pos="0">
                  <a:srgbClr val="FAB400"/>
                </a:gs>
                <a:gs pos="100000">
                  <a:srgbClr val="EE9320"/>
                </a:gs>
              </a:gsLst>
              <a:lin ang="5400000" scaled="1"/>
            </a:gradFill>
            <a:ln w="25400">
              <a:solidFill>
                <a:srgbClr val="FFFFEB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 anchor="ctr"/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buFont typeface="Arial" panose="020B0604020202020204" pitchFamily="34" charset="0"/>
                <a:buNone/>
              </a:pPr>
              <a:r>
                <a:rPr lang="zh-CN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萌芽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椭圆 94">
              <a:extLst>
                <a:ext uri="{FF2B5EF4-FFF2-40B4-BE49-F238E27FC236}">
                  <a16:creationId xmlns:a16="http://schemas.microsoft.com/office/drawing/2014/main" id="{62B0DEE4-714B-47EE-90EA-356275C9E5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018" y="25045"/>
              <a:ext cx="792088" cy="579980"/>
            </a:xfrm>
            <a:prstGeom prst="ellips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 anchor="ctr"/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buFont typeface="Arial" panose="020B0604020202020204" pitchFamily="34" charset="0"/>
                <a:buNone/>
              </a:pPr>
              <a:endParaRPr lang="zh-CN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33" name="Group 37">
            <a:extLst>
              <a:ext uri="{FF2B5EF4-FFF2-40B4-BE49-F238E27FC236}">
                <a16:creationId xmlns:a16="http://schemas.microsoft.com/office/drawing/2014/main" id="{3A92A3DF-BD47-4DA4-B635-C4BCCDD501AB}"/>
              </a:ext>
            </a:extLst>
          </p:cNvPr>
          <p:cNvGrpSpPr>
            <a:grpSpLocks/>
          </p:cNvGrpSpPr>
          <p:nvPr/>
        </p:nvGrpSpPr>
        <p:grpSpPr bwMode="auto">
          <a:xfrm>
            <a:off x="3281772" y="3051234"/>
            <a:ext cx="991388" cy="1083016"/>
            <a:chOff x="0" y="0"/>
            <a:chExt cx="1134126" cy="1134126"/>
          </a:xfrm>
        </p:grpSpPr>
        <p:sp>
          <p:nvSpPr>
            <p:cNvPr id="34" name="椭圆 96">
              <a:extLst>
                <a:ext uri="{FF2B5EF4-FFF2-40B4-BE49-F238E27FC236}">
                  <a16:creationId xmlns:a16="http://schemas.microsoft.com/office/drawing/2014/main" id="{BE1ACD58-0349-42C3-B0B2-5C1860F0E4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134126" cy="113412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rgbClr val="FFFFEB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 anchor="ctr"/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buFont typeface="Arial" panose="020B0604020202020204" pitchFamily="34" charset="0"/>
                <a:buNone/>
              </a:pPr>
              <a:r>
                <a:rPr lang="zh-CN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产生</a:t>
              </a:r>
              <a:endPara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  <p:sp>
          <p:nvSpPr>
            <p:cNvPr id="35" name="椭圆 97">
              <a:extLst>
                <a:ext uri="{FF2B5EF4-FFF2-40B4-BE49-F238E27FC236}">
                  <a16:creationId xmlns:a16="http://schemas.microsoft.com/office/drawing/2014/main" id="{A98950C5-93EA-4BC0-952A-0F43F971E7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019" y="35821"/>
              <a:ext cx="792088" cy="579981"/>
            </a:xfrm>
            <a:prstGeom prst="ellips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 anchor="ctr"/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buFont typeface="Arial" panose="020B0604020202020204" pitchFamily="34" charset="0"/>
                <a:buNone/>
              </a:pPr>
              <a:endParaRPr lang="zh-CN" altLang="zh-CN" sz="12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36" name="Group 40">
            <a:extLst>
              <a:ext uri="{FF2B5EF4-FFF2-40B4-BE49-F238E27FC236}">
                <a16:creationId xmlns:a16="http://schemas.microsoft.com/office/drawing/2014/main" id="{E85B5BAD-54C8-4A7A-A2E1-D13F2D8AEB97}"/>
              </a:ext>
            </a:extLst>
          </p:cNvPr>
          <p:cNvGrpSpPr>
            <a:grpSpLocks/>
          </p:cNvGrpSpPr>
          <p:nvPr/>
        </p:nvGrpSpPr>
        <p:grpSpPr bwMode="auto">
          <a:xfrm>
            <a:off x="7012474" y="3039057"/>
            <a:ext cx="991388" cy="1080989"/>
            <a:chOff x="0" y="0"/>
            <a:chExt cx="1134126" cy="1134126"/>
          </a:xfrm>
        </p:grpSpPr>
        <p:sp>
          <p:nvSpPr>
            <p:cNvPr id="37" name="椭圆 99">
              <a:extLst>
                <a:ext uri="{FF2B5EF4-FFF2-40B4-BE49-F238E27FC236}">
                  <a16:creationId xmlns:a16="http://schemas.microsoft.com/office/drawing/2014/main" id="{42EFA840-B4BB-4843-A68B-B2161FD27F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134126" cy="1134126"/>
            </a:xfrm>
            <a:prstGeom prst="ellipse">
              <a:avLst/>
            </a:prstGeom>
            <a:gradFill rotWithShape="1">
              <a:gsLst>
                <a:gs pos="0">
                  <a:srgbClr val="BEB496"/>
                </a:gs>
                <a:gs pos="100000">
                  <a:srgbClr val="9B827D"/>
                </a:gs>
              </a:gsLst>
              <a:lin ang="5400000" scaled="1"/>
            </a:gradFill>
            <a:ln w="25400">
              <a:solidFill>
                <a:srgbClr val="FFFFEB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 anchor="ctr"/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buFont typeface="Arial" panose="020B0604020202020204" pitchFamily="34" charset="0"/>
                <a:buNone/>
              </a:pPr>
              <a:r>
                <a:rPr lang="zh-CN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完善</a:t>
              </a:r>
              <a:endPara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  <p:sp>
          <p:nvSpPr>
            <p:cNvPr id="38" name="椭圆 100">
              <a:extLst>
                <a:ext uri="{FF2B5EF4-FFF2-40B4-BE49-F238E27FC236}">
                  <a16:creationId xmlns:a16="http://schemas.microsoft.com/office/drawing/2014/main" id="{C3C57A5C-741E-4994-9194-A5B6603F6A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019" y="25045"/>
              <a:ext cx="792088" cy="579980"/>
            </a:xfrm>
            <a:prstGeom prst="ellips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 anchor="ctr"/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buFont typeface="Arial" panose="020B0604020202020204" pitchFamily="34" charset="0"/>
                <a:buNone/>
              </a:pPr>
              <a:endParaRPr lang="zh-CN" altLang="zh-CN" sz="12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39" name="Group 43">
            <a:extLst>
              <a:ext uri="{FF2B5EF4-FFF2-40B4-BE49-F238E27FC236}">
                <a16:creationId xmlns:a16="http://schemas.microsoft.com/office/drawing/2014/main" id="{BDF5B072-6ACF-4D99-9779-65E07619E97A}"/>
              </a:ext>
            </a:extLst>
          </p:cNvPr>
          <p:cNvGrpSpPr>
            <a:grpSpLocks/>
          </p:cNvGrpSpPr>
          <p:nvPr/>
        </p:nvGrpSpPr>
        <p:grpSpPr bwMode="auto">
          <a:xfrm>
            <a:off x="5160715" y="3115375"/>
            <a:ext cx="991388" cy="1083016"/>
            <a:chOff x="0" y="0"/>
            <a:chExt cx="1134126" cy="1134126"/>
          </a:xfrm>
        </p:grpSpPr>
        <p:sp>
          <p:nvSpPr>
            <p:cNvPr id="40" name="椭圆 102">
              <a:extLst>
                <a:ext uri="{FF2B5EF4-FFF2-40B4-BE49-F238E27FC236}">
                  <a16:creationId xmlns:a16="http://schemas.microsoft.com/office/drawing/2014/main" id="{4DDDE559-937A-4A7F-999C-48AE573FB0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134126" cy="1134126"/>
            </a:xfrm>
            <a:prstGeom prst="ellipse">
              <a:avLst/>
            </a:prstGeom>
            <a:gradFill rotWithShape="1">
              <a:gsLst>
                <a:gs pos="0">
                  <a:srgbClr val="D99694"/>
                </a:gs>
                <a:gs pos="100000">
                  <a:srgbClr val="953735"/>
                </a:gs>
              </a:gsLst>
              <a:lin ang="5400000" scaled="1"/>
            </a:gradFill>
            <a:ln w="25400">
              <a:solidFill>
                <a:srgbClr val="FFFFEB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 anchor="ctr"/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buFont typeface="Arial" panose="020B0604020202020204" pitchFamily="34" charset="0"/>
                <a:buNone/>
              </a:pPr>
              <a:r>
                <a:rPr lang="zh-CN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形成</a:t>
              </a:r>
              <a:endPara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  <p:sp>
          <p:nvSpPr>
            <p:cNvPr id="41" name="椭圆 103">
              <a:extLst>
                <a:ext uri="{FF2B5EF4-FFF2-40B4-BE49-F238E27FC236}">
                  <a16:creationId xmlns:a16="http://schemas.microsoft.com/office/drawing/2014/main" id="{65491727-BA97-46BA-9EA2-30BA05EDBB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019" y="25045"/>
              <a:ext cx="792088" cy="579980"/>
            </a:xfrm>
            <a:prstGeom prst="ellips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 anchor="ctr"/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buFont typeface="Arial" panose="020B0604020202020204" pitchFamily="34" charset="0"/>
                <a:buNone/>
              </a:pPr>
              <a:endParaRPr lang="zh-CN" altLang="zh-CN" sz="12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1482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六边形 2">
            <a:extLst>
              <a:ext uri="{FF2B5EF4-FFF2-40B4-BE49-F238E27FC236}">
                <a16:creationId xmlns:a16="http://schemas.microsoft.com/office/drawing/2014/main" id="{8F4F08E9-C82D-47FF-A034-EEE84A41C8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2810" y="850465"/>
            <a:ext cx="2225064" cy="1961628"/>
          </a:xfrm>
          <a:prstGeom prst="hexagon">
            <a:avLst>
              <a:gd name="adj" fmla="val 24991"/>
              <a:gd name="vf" fmla="val 115470"/>
            </a:avLst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7D9C8E6-8FCE-4581-B15C-3B118DA55E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2169" y="1890777"/>
            <a:ext cx="1714103" cy="2568501"/>
          </a:xfrm>
          <a:prstGeom prst="rect">
            <a:avLst/>
          </a:prstGeom>
        </p:spPr>
      </p:pic>
      <p:sp>
        <p:nvSpPr>
          <p:cNvPr id="12" name="六边形 2">
            <a:extLst>
              <a:ext uri="{FF2B5EF4-FFF2-40B4-BE49-F238E27FC236}">
                <a16:creationId xmlns:a16="http://schemas.microsoft.com/office/drawing/2014/main" id="{09F0DFA1-B833-468B-9863-8B9930100A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9468" y="4735621"/>
            <a:ext cx="2225064" cy="1961628"/>
          </a:xfrm>
          <a:prstGeom prst="hexagon">
            <a:avLst>
              <a:gd name="adj" fmla="val 24991"/>
              <a:gd name="vf" fmla="val 115470"/>
            </a:avLst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13" name="六边形 2">
            <a:extLst>
              <a:ext uri="{FF2B5EF4-FFF2-40B4-BE49-F238E27FC236}">
                <a16:creationId xmlns:a16="http://schemas.microsoft.com/office/drawing/2014/main" id="{99103DBD-A460-47C4-8BEC-F06BACABB3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2241" y="850465"/>
            <a:ext cx="2225064" cy="1961628"/>
          </a:xfrm>
          <a:prstGeom prst="hexagon">
            <a:avLst>
              <a:gd name="adj" fmla="val 24991"/>
              <a:gd name="vf" fmla="val 115470"/>
            </a:avLst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BDD75DB-96BD-4732-A389-EFFF08C093AB}"/>
              </a:ext>
            </a:extLst>
          </p:cNvPr>
          <p:cNvSpPr txBox="1"/>
          <p:nvPr/>
        </p:nvSpPr>
        <p:spPr>
          <a:xfrm>
            <a:off x="1260425" y="1540741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抗美援朝</a:t>
            </a:r>
            <a:endParaRPr lang="zh-CN" altLang="en-US" sz="4000" dirty="0">
              <a:solidFill>
                <a:schemeClr val="bg1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A13B94D-9620-4660-9CA4-8E07D107E78C}"/>
              </a:ext>
            </a:extLst>
          </p:cNvPr>
          <p:cNvSpPr/>
          <p:nvPr/>
        </p:nvSpPr>
        <p:spPr>
          <a:xfrm>
            <a:off x="3581985" y="5516380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对越自卫反击战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8C2E001-F8A6-4A3F-90C0-28A56FBFD8D1}"/>
              </a:ext>
            </a:extLst>
          </p:cNvPr>
          <p:cNvSpPr/>
          <p:nvPr/>
        </p:nvSpPr>
        <p:spPr>
          <a:xfrm>
            <a:off x="6269672" y="1540741"/>
            <a:ext cx="4572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800" dirty="0"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中印战争</a:t>
            </a:r>
          </a:p>
          <a:p>
            <a:br>
              <a:rPr lang="zh-CN" altLang="en-US" dirty="0"/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1081981"/>
      </p:ext>
    </p:extLst>
  </p:cSld>
  <p:clrMapOvr>
    <a:masterClrMapping/>
  </p:clrMapOvr>
  <p:transition spd="med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DA4E1C-F670-4ABF-8E0D-15DC6AA71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人员分工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42446B-4DAB-479C-ACC9-F61783CBA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答辩人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，组长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张都铭</a:t>
            </a:r>
          </a:p>
          <a:p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齐浩天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朝格苏勒德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毛泽东生平素材收集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林子程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毛泽东指挥下经典战役素材收集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吴磊 赵自威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毛泽东军事著作素材收集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秦宇华 耿瑞良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毛泽东军事思想发展历程素材收集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雷芮 韩均言</a:t>
            </a:r>
          </a:p>
          <a:p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3252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过渡页主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44" y="663320"/>
            <a:ext cx="6043919" cy="279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195" name="Group 3"/>
          <p:cNvGrpSpPr>
            <a:grpSpLocks/>
          </p:cNvGrpSpPr>
          <p:nvPr/>
        </p:nvGrpSpPr>
        <p:grpSpPr bwMode="auto">
          <a:xfrm>
            <a:off x="673561" y="3441385"/>
            <a:ext cx="7678750" cy="375364"/>
            <a:chOff x="0" y="0"/>
            <a:chExt cx="10075" cy="492"/>
          </a:xfrm>
        </p:grpSpPr>
        <p:sp>
          <p:nvSpPr>
            <p:cNvPr id="8196" name="AutoShape 4"/>
            <p:cNvSpPr>
              <a:spLocks noChangeArrowheads="1"/>
            </p:cNvSpPr>
            <p:nvPr/>
          </p:nvSpPr>
          <p:spPr bwMode="auto">
            <a:xfrm>
              <a:off x="4800" y="0"/>
              <a:ext cx="495" cy="492"/>
            </a:xfrm>
            <a:prstGeom prst="star5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 sz="2161"/>
            </a:p>
          </p:txBody>
        </p:sp>
        <p:sp>
          <p:nvSpPr>
            <p:cNvPr id="2" name="Line 5"/>
            <p:cNvSpPr>
              <a:spLocks noChangeShapeType="1"/>
            </p:cNvSpPr>
            <p:nvPr/>
          </p:nvSpPr>
          <p:spPr bwMode="auto">
            <a:xfrm flipH="1">
              <a:off x="0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  <p:sp>
          <p:nvSpPr>
            <p:cNvPr id="3" name="Line 6"/>
            <p:cNvSpPr>
              <a:spLocks noChangeShapeType="1"/>
            </p:cNvSpPr>
            <p:nvPr/>
          </p:nvSpPr>
          <p:spPr bwMode="auto">
            <a:xfrm flipH="1">
              <a:off x="5329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</p:grpSp>
      <p:pic>
        <p:nvPicPr>
          <p:cNvPr id="8199" name="Picture 7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54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200" name="Picture 8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517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201" name="Picture 9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18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202" name="Picture 10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256" y="3936791"/>
            <a:ext cx="543038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8203" name="Text Box 11"/>
          <p:cNvSpPr txBox="1">
            <a:spLocks noChangeArrowheads="1"/>
          </p:cNvSpPr>
          <p:nvPr/>
        </p:nvSpPr>
        <p:spPr bwMode="auto">
          <a:xfrm>
            <a:off x="2929550" y="3932981"/>
            <a:ext cx="3227742" cy="535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buFont typeface="Arial" panose="020B0604020202020204" pitchFamily="34" charset="0"/>
              <a:buNone/>
            </a:pPr>
            <a:r>
              <a:rPr lang="zh-CN" altLang="en-US" sz="2881">
                <a:solidFill>
                  <a:schemeClr val="accent2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第一部分</a:t>
            </a:r>
          </a:p>
        </p:txBody>
      </p:sp>
      <p:sp>
        <p:nvSpPr>
          <p:cNvPr id="8204" name="Text Box 12"/>
          <p:cNvSpPr txBox="1">
            <a:spLocks noChangeArrowheads="1"/>
          </p:cNvSpPr>
          <p:nvPr/>
        </p:nvSpPr>
        <p:spPr bwMode="auto">
          <a:xfrm>
            <a:off x="2331255" y="4573193"/>
            <a:ext cx="4712395" cy="765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87107" tIns="43553" rIns="87107" bIns="43553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zh-CN" altLang="zh-CN" sz="44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毛泽东</a:t>
            </a:r>
            <a:r>
              <a:rPr lang="zh-CN" altLang="en-US" sz="44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的军事</a:t>
            </a:r>
            <a:r>
              <a:rPr lang="zh-CN" altLang="zh-CN" sz="44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生平</a:t>
            </a:r>
            <a:endParaRPr lang="zh-CN" altLang="en-US" sz="4321" b="1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150"/>
                            </p:stCondLst>
                            <p:childTnLst>
                              <p:par>
                                <p:cTn id="3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04" grpId="0" bldLvl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D93083-09B3-4A7E-8633-370C383CC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593" y="2002686"/>
            <a:ext cx="3840085" cy="346222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毛泽东（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1893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26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-1976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日），湖南湘潭人。中国人民的领袖，马克思主义者，伟大的无产阶级革命家、战略家和理论家，中国共产党、中国人民解放军和中华人民共和国的主要缔造者和领导人。</a:t>
            </a:r>
          </a:p>
          <a:p>
            <a:pPr>
              <a:lnSpc>
                <a:spcPct val="150000"/>
              </a:lnSpc>
            </a:pPr>
            <a:endParaRPr lang="zh-CN" altLang="en-US" sz="16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B1224C7-362F-4FC4-9DE8-4F0798AA27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58" t="20363" r="24068" b="27758"/>
          <a:stretch/>
        </p:blipFill>
        <p:spPr>
          <a:xfrm>
            <a:off x="5691447" y="1650076"/>
            <a:ext cx="2238895" cy="355784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26839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932D14-E3BE-420A-A3C5-120B4759E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915" y="768926"/>
            <a:ext cx="3840085" cy="56637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毛泽东出生于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1893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年，辛亥革命中在新军中参军半年。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1914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年进入湖南第一师范学校，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1920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年创立共产主义组织</a:t>
            </a:r>
            <a:r>
              <a:rPr lang="zh-CN" altLang="en-US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zh-CN" altLang="zh-CN" sz="1500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1927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年在中共中央紧急会议上提出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政权是由枪杆子中取得的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1928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年成立工农革命军，任党代表并提出以农村包围城市、最后夺取城市和全国政权的道路。</a:t>
            </a:r>
          </a:p>
          <a:p>
            <a:pPr>
              <a:lnSpc>
                <a:spcPct val="150000"/>
              </a:lnSpc>
            </a:pP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1949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日，中华人民共和国建立，他当选为中央人民政府主席。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zh-CN" altLang="zh-CN" sz="1500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世纪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年代开始，他领导中共同苏共领导人奉行的大国主义和干涉、控制中国的企图进行了坚决的斗争。</a:t>
            </a:r>
          </a:p>
        </p:txBody>
      </p:sp>
      <p:pic>
        <p:nvPicPr>
          <p:cNvPr id="6" name="图片 5" descr="图片包含 人员, 黑色, 照片, 伪装&#10;&#10;描述已自动生成">
            <a:extLst>
              <a:ext uri="{FF2B5EF4-FFF2-40B4-BE49-F238E27FC236}">
                <a16:creationId xmlns:a16="http://schemas.microsoft.com/office/drawing/2014/main" id="{8B09C914-33B4-47CE-A707-E8BD4F663E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858" y="1600428"/>
            <a:ext cx="2514286" cy="36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897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过渡页主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44" y="663320"/>
            <a:ext cx="6043919" cy="279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9459" name="Group 3"/>
          <p:cNvGrpSpPr>
            <a:grpSpLocks/>
          </p:cNvGrpSpPr>
          <p:nvPr/>
        </p:nvGrpSpPr>
        <p:grpSpPr bwMode="auto">
          <a:xfrm>
            <a:off x="673561" y="3441385"/>
            <a:ext cx="7678750" cy="375364"/>
            <a:chOff x="0" y="0"/>
            <a:chExt cx="10075" cy="492"/>
          </a:xfrm>
        </p:grpSpPr>
        <p:sp>
          <p:nvSpPr>
            <p:cNvPr id="19460" name="AutoShape 4"/>
            <p:cNvSpPr>
              <a:spLocks noChangeArrowheads="1"/>
            </p:cNvSpPr>
            <p:nvPr/>
          </p:nvSpPr>
          <p:spPr bwMode="auto">
            <a:xfrm>
              <a:off x="4800" y="0"/>
              <a:ext cx="495" cy="492"/>
            </a:xfrm>
            <a:prstGeom prst="star5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 sz="2161"/>
            </a:p>
          </p:txBody>
        </p:sp>
        <p:sp>
          <p:nvSpPr>
            <p:cNvPr id="2" name="Line 5"/>
            <p:cNvSpPr>
              <a:spLocks noChangeShapeType="1"/>
            </p:cNvSpPr>
            <p:nvPr/>
          </p:nvSpPr>
          <p:spPr bwMode="auto">
            <a:xfrm flipH="1">
              <a:off x="0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  <p:sp>
          <p:nvSpPr>
            <p:cNvPr id="3" name="Line 6"/>
            <p:cNvSpPr>
              <a:spLocks noChangeShapeType="1"/>
            </p:cNvSpPr>
            <p:nvPr/>
          </p:nvSpPr>
          <p:spPr bwMode="auto">
            <a:xfrm flipH="1">
              <a:off x="5329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</p:grpSp>
      <p:pic>
        <p:nvPicPr>
          <p:cNvPr id="19463" name="Picture 7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54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64" name="Picture 8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517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65" name="Picture 9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18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66" name="Picture 10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256" y="3936791"/>
            <a:ext cx="543038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9467" name="Text Box 11"/>
          <p:cNvSpPr txBox="1">
            <a:spLocks noChangeArrowheads="1"/>
          </p:cNvSpPr>
          <p:nvPr/>
        </p:nvSpPr>
        <p:spPr bwMode="auto">
          <a:xfrm>
            <a:off x="2929550" y="3932981"/>
            <a:ext cx="3227742" cy="535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buFont typeface="Arial" panose="020B0604020202020204" pitchFamily="34" charset="0"/>
              <a:buNone/>
            </a:pPr>
            <a:r>
              <a:rPr lang="zh-CN" altLang="en-US" sz="2881">
                <a:solidFill>
                  <a:schemeClr val="accent2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第二部分</a:t>
            </a:r>
            <a:endParaRPr lang="zh-CN" altLang="en-US" sz="2161"/>
          </a:p>
        </p:txBody>
      </p:sp>
      <p:sp>
        <p:nvSpPr>
          <p:cNvPr id="19468" name="Text Box 12"/>
          <p:cNvSpPr txBox="1">
            <a:spLocks noChangeArrowheads="1"/>
          </p:cNvSpPr>
          <p:nvPr/>
        </p:nvSpPr>
        <p:spPr bwMode="auto">
          <a:xfrm>
            <a:off x="2331256" y="4573193"/>
            <a:ext cx="4494832" cy="765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107" tIns="43553" rIns="87107" bIns="43553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zh-CN" altLang="zh-CN" sz="44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经典战役</a:t>
            </a:r>
            <a:endParaRPr lang="zh-CN" altLang="en-US" sz="4321" b="1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  <p:sp>
        <p:nvSpPr>
          <p:cNvPr id="19469" name="Text Box 13"/>
          <p:cNvSpPr txBox="1">
            <a:spLocks noChangeArrowheads="1"/>
          </p:cNvSpPr>
          <p:nvPr/>
        </p:nvSpPr>
        <p:spPr bwMode="auto">
          <a:xfrm>
            <a:off x="1464300" y="5599141"/>
            <a:ext cx="611251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四渡赤水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三大战役</a:t>
            </a:r>
            <a:endParaRPr lang="zh-CN" altLang="en-US" sz="216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4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4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19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4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4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150"/>
                            </p:stCondLst>
                            <p:childTnLst>
                              <p:par>
                                <p:cTn id="3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94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4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94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0" dur="500"/>
                                        <p:tgtEl>
                                          <p:spTgt spid="19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8" grpId="0" bldLvl="0" autoUpdateAnimBg="0"/>
      <p:bldP spid="19469" grpId="0" bldLvl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41DC69-3E10-448E-A2A6-CA72AE27C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b="1">
                <a:latin typeface="微软雅黑" panose="020B0503020204020204" pitchFamily="34" charset="-122"/>
                <a:ea typeface="微软雅黑" panose="020B0503020204020204" pitchFamily="34" charset="-122"/>
              </a:rPr>
              <a:t>四渡赤水</a:t>
            </a:r>
            <a:b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42F693-87D6-4354-AD09-55E6A6616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土地革命战争时期，中央红军长征中，在贵州、四川、云南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省交界的赤水河流域同国民党军进行的运动战战役。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四渡赤水战役是遵义会议之后，中央红军在长征途中，处于国民党几十万重兵围追堵截的艰险条件下，进行的一次决定性运动战战役。在毛泽东主席、周、朱等指挥下，中央红军采取高度机动的运动战方针，纵横驰骋于川黔滇边境广大地区，积极寻找战机，有效地调动和歼灭敌人，彻底粉碎了蒋介石等反动派企图围歼红军于川黔滇边境的狂妄计划，红军取得了战略转移中具有决定意义的胜利。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毛泽东指挥中央红军三个月的时间六次穿越三条河流，转战川贵滇三省，巧妙地穿插于国民党军重兵集团围剿之间，不断创造战机，在运动中大量歼灭敌人，牢牢地掌握战场的主动权，取得了红军长征史上以少胜多，变被动为主动的光辉战例。</a:t>
            </a:r>
          </a:p>
          <a:p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6406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日期占位符 1">
            <a:extLst>
              <a:ext uri="{FF2B5EF4-FFF2-40B4-BE49-F238E27FC236}">
                <a16:creationId xmlns:a16="http://schemas.microsoft.com/office/drawing/2014/main" id="{0D95A671-58C9-451E-A557-4677B12B8365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en-US" altLang="zh-CN"/>
          </a:p>
        </p:txBody>
      </p:sp>
      <p:sp>
        <p:nvSpPr>
          <p:cNvPr id="17411" name="页脚占位符 2">
            <a:extLst>
              <a:ext uri="{FF2B5EF4-FFF2-40B4-BE49-F238E27FC236}">
                <a16:creationId xmlns:a16="http://schemas.microsoft.com/office/drawing/2014/main" id="{7EDCE515-A5CD-485B-83D7-2DC92904D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pic>
        <p:nvPicPr>
          <p:cNvPr id="17412" name="Picture 2" descr="四渡赤水1">
            <a:extLst>
              <a:ext uri="{FF2B5EF4-FFF2-40B4-BE49-F238E27FC236}">
                <a16:creationId xmlns:a16="http://schemas.microsoft.com/office/drawing/2014/main" id="{668CF9EC-39CF-4C88-9D27-319B21DDD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3638" y="1881188"/>
            <a:ext cx="4276725" cy="3095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3" name="Picture 3" descr="四渡赤水0011">
            <a:extLst>
              <a:ext uri="{FF2B5EF4-FFF2-40B4-BE49-F238E27FC236}">
                <a16:creationId xmlns:a16="http://schemas.microsoft.com/office/drawing/2014/main" id="{CDBCFB9C-1E38-4AEE-AF68-60BFB4ACDB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3638" y="1881188"/>
            <a:ext cx="4276725" cy="3095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4" name="Picture 4" descr="四渡赤水0011">
            <a:extLst>
              <a:ext uri="{FF2B5EF4-FFF2-40B4-BE49-F238E27FC236}">
                <a16:creationId xmlns:a16="http://schemas.microsoft.com/office/drawing/2014/main" id="{A560679C-817F-4D31-850D-C3A52F12B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5" name="Text Box 5">
            <a:extLst>
              <a:ext uri="{FF2B5EF4-FFF2-40B4-BE49-F238E27FC236}">
                <a16:creationId xmlns:a16="http://schemas.microsoft.com/office/drawing/2014/main" id="{E5903C1D-2B64-49EE-B748-7DBF3E3DDF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1919288"/>
            <a:ext cx="81534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 anchorCtr="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zh-CN" altLang="zh-CN">
              <a:latin typeface="Tahoma" panose="020B060403050404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日期占位符 1">
            <a:extLst>
              <a:ext uri="{FF2B5EF4-FFF2-40B4-BE49-F238E27FC236}">
                <a16:creationId xmlns:a16="http://schemas.microsoft.com/office/drawing/2014/main" id="{35C43356-F0BD-4470-817C-EB268FB4CA6C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en-US" altLang="zh-CN"/>
          </a:p>
        </p:txBody>
      </p:sp>
      <p:sp>
        <p:nvSpPr>
          <p:cNvPr id="18435" name="页脚占位符 2">
            <a:extLst>
              <a:ext uri="{FF2B5EF4-FFF2-40B4-BE49-F238E27FC236}">
                <a16:creationId xmlns:a16="http://schemas.microsoft.com/office/drawing/2014/main" id="{AA57481C-478A-4B6E-A496-94EC09878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pic>
        <p:nvPicPr>
          <p:cNvPr id="18436" name="Picture 2" descr="四渡赤水2">
            <a:extLst>
              <a:ext uri="{FF2B5EF4-FFF2-40B4-BE49-F238E27FC236}">
                <a16:creationId xmlns:a16="http://schemas.microsoft.com/office/drawing/2014/main" id="{DAA102FC-33D0-422F-8042-062A9A447C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871</Words>
  <Application>Microsoft Office PowerPoint</Application>
  <PresentationFormat>全屏显示(4:3)</PresentationFormat>
  <Paragraphs>83</Paragraphs>
  <Slides>23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3" baseType="lpstr">
      <vt:lpstr>方正跃进简体</vt:lpstr>
      <vt:lpstr>华康俪金黑W8(P)</vt:lpstr>
      <vt:lpstr>Calibri</vt:lpstr>
      <vt:lpstr>Calibri Light</vt:lpstr>
      <vt:lpstr>微软雅黑</vt:lpstr>
      <vt:lpstr>Tahoma</vt:lpstr>
      <vt:lpstr>等线</vt:lpstr>
      <vt:lpstr>Arial</vt:lpstr>
      <vt:lpstr>华文新魏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四渡赤水 </vt:lpstr>
      <vt:lpstr>PowerPoint 演示文稿</vt:lpstr>
      <vt:lpstr>PowerPoint 演示文稿</vt:lpstr>
      <vt:lpstr>PowerPoint 演示文稿</vt:lpstr>
      <vt:lpstr>PowerPoint 演示文稿</vt:lpstr>
      <vt:lpstr>三大战役</vt:lpstr>
      <vt:lpstr>PowerPoint 演示文稿</vt:lpstr>
      <vt:lpstr>PowerPoint 演示文稿</vt:lpstr>
      <vt:lpstr>PowerPoint 演示文稿</vt:lpstr>
      <vt:lpstr>PowerPoint 演示文稿</vt:lpstr>
      <vt:lpstr>作品思想 </vt:lpstr>
      <vt:lpstr>PowerPoint 演示文稿</vt:lpstr>
      <vt:lpstr>作品思想 </vt:lpstr>
      <vt:lpstr>PowerPoint 演示文稿</vt:lpstr>
      <vt:lpstr>PowerPoint 演示文稿</vt:lpstr>
      <vt:lpstr>PowerPoint 演示文稿</vt:lpstr>
      <vt:lpstr>人员分工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ht q</dc:creator>
  <cp:lastModifiedBy>ht q</cp:lastModifiedBy>
  <cp:revision>18</cp:revision>
  <dcterms:created xsi:type="dcterms:W3CDTF">2019-04-02T14:16:15Z</dcterms:created>
  <dcterms:modified xsi:type="dcterms:W3CDTF">2019-04-14T06:32:27Z</dcterms:modified>
</cp:coreProperties>
</file>